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9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F0C46-C2F2-49F3-A00C-8A1D2E219CF6}" type="datetimeFigureOut">
              <a:rPr lang="sr-Latn-CS"/>
              <a:pPr>
                <a:defRPr/>
              </a:pPr>
              <a:t>15.2.2011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984F18-6EAF-4DC4-A4D1-B4F0871A24C8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7E27E-F27E-4BFE-972D-0F90C53EFADC}" type="datetimeFigureOut">
              <a:rPr lang="sr-Latn-CS"/>
              <a:pPr>
                <a:defRPr/>
              </a:pPr>
              <a:t>15.2.2011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4346F-CD47-4561-8322-EDEAE2F558D8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72F90-A206-40ED-A459-E66A7236C217}" type="datetimeFigureOut">
              <a:rPr lang="sr-Latn-CS"/>
              <a:pPr>
                <a:defRPr/>
              </a:pPr>
              <a:t>15.2.2011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D9102-E5C4-41BB-A6DA-CD6BF9D92ED0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C4E33-86FD-40B3-96F1-B5602F0A5158}" type="datetimeFigureOut">
              <a:rPr lang="sr-Latn-CS"/>
              <a:pPr>
                <a:defRPr/>
              </a:pPr>
              <a:t>15.2.2011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7DFB9C-44E2-43D9-9712-36B4B8F1DFDA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76756-1852-40AB-ADE9-6366242EDF88}" type="datetimeFigureOut">
              <a:rPr lang="sr-Latn-CS"/>
              <a:pPr>
                <a:defRPr/>
              </a:pPr>
              <a:t>15.2.2011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C38FD-E042-4DC3-890C-1BE130E8FF71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DBC2D1-DF45-4AAE-9F13-7380F0EFDE8F}" type="datetimeFigureOut">
              <a:rPr lang="sr-Latn-CS"/>
              <a:pPr>
                <a:defRPr/>
              </a:pPr>
              <a:t>15.2.2011</a:t>
            </a:fld>
            <a:endParaRPr lang="hr-HR" dirty="0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3BF5F0-F9FE-414F-B9D8-EA4B2BD004C9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57F38-F15F-4BD4-88BC-0D23CFA9A0E8}" type="datetimeFigureOut">
              <a:rPr lang="sr-Latn-CS"/>
              <a:pPr>
                <a:defRPr/>
              </a:pPr>
              <a:t>15.2.2011</a:t>
            </a:fld>
            <a:endParaRPr lang="hr-HR" dirty="0"/>
          </a:p>
        </p:txBody>
      </p:sp>
      <p:sp>
        <p:nvSpPr>
          <p:cNvPr id="8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E95D7-66BF-423B-A8A9-6DD91500BA4B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3851A-7C79-4BB4-9F84-83DE468A01C3}" type="datetimeFigureOut">
              <a:rPr lang="sr-Latn-CS"/>
              <a:pPr>
                <a:defRPr/>
              </a:pPr>
              <a:t>15.2.2011</a:t>
            </a:fld>
            <a:endParaRPr lang="hr-HR" dirty="0"/>
          </a:p>
        </p:txBody>
      </p:sp>
      <p:sp>
        <p:nvSpPr>
          <p:cNvPr id="4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A550B-0F30-4737-BBE8-5874519389AB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67485-FF6E-4098-9B64-94212C857CD6}" type="datetimeFigureOut">
              <a:rPr lang="sr-Latn-CS"/>
              <a:pPr>
                <a:defRPr/>
              </a:pPr>
              <a:t>15.2.2011</a:t>
            </a:fld>
            <a:endParaRPr lang="hr-HR" dirty="0"/>
          </a:p>
        </p:txBody>
      </p:sp>
      <p:sp>
        <p:nvSpPr>
          <p:cNvPr id="3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B8BEC-9D2A-4B49-BC07-AC0C79BC96E4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4BC8C-454C-4FFC-A080-FF0B1531300C}" type="datetimeFigureOut">
              <a:rPr lang="sr-Latn-CS"/>
              <a:pPr>
                <a:defRPr/>
              </a:pPr>
              <a:t>15.2.2011</a:t>
            </a:fld>
            <a:endParaRPr lang="hr-HR" dirty="0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0A2AE-4D64-4ECA-8F47-EBFA28522C8E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D81143-BD33-444D-8E56-57918D19FEF2}" type="datetimeFigureOut">
              <a:rPr lang="sr-Latn-CS"/>
              <a:pPr>
                <a:defRPr/>
              </a:pPr>
              <a:t>15.2.2011</a:t>
            </a:fld>
            <a:endParaRPr lang="hr-HR" dirty="0"/>
          </a:p>
        </p:txBody>
      </p:sp>
      <p:sp>
        <p:nvSpPr>
          <p:cNvPr id="6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7951A-E061-489E-8320-BCA2F5A59632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zervirano mjesto naslova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 naslova matrice</a:t>
            </a:r>
          </a:p>
        </p:txBody>
      </p:sp>
      <p:sp>
        <p:nvSpPr>
          <p:cNvPr id="1027" name="Rezervirano mjesto teksta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A747946-577F-484D-9E90-FD23053D396D}" type="datetimeFigureOut">
              <a:rPr lang="sr-Latn-CS"/>
              <a:pPr>
                <a:defRPr/>
              </a:pPr>
              <a:t>15.2.2011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197163-7B5B-4E27-AC26-0CD379149052}" type="slidenum">
              <a:rPr lang="hr-HR"/>
              <a:pPr>
                <a:defRPr/>
              </a:pPr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hr.wikipedia.org/wiki/Stari_Rim" TargetMode="External"/><Relationship Id="rId13" Type="http://schemas.openxmlformats.org/officeDocument/2006/relationships/hyperlink" Target="http://hr.wikipedia.org/wiki/Hrvatska" TargetMode="External"/><Relationship Id="rId18" Type="http://schemas.openxmlformats.org/officeDocument/2006/relationships/hyperlink" Target="http://hr.wikipedia.org/wiki/Ukrajina" TargetMode="External"/><Relationship Id="rId26" Type="http://schemas.openxmlformats.org/officeDocument/2006/relationships/hyperlink" Target="http://hr.wikipedia.org/wiki/Makedonija" TargetMode="External"/><Relationship Id="rId3" Type="http://schemas.openxmlformats.org/officeDocument/2006/relationships/image" Target="../media/image6.jpeg"/><Relationship Id="rId21" Type="http://schemas.openxmlformats.org/officeDocument/2006/relationships/hyperlink" Target="http://hr.wikipedia.org/wiki/%C5%A0vicarska" TargetMode="External"/><Relationship Id="rId7" Type="http://schemas.openxmlformats.org/officeDocument/2006/relationships/hyperlink" Target="http://hr.wikipedia.org/wiki/EU" TargetMode="External"/><Relationship Id="rId12" Type="http://schemas.openxmlformats.org/officeDocument/2006/relationships/hyperlink" Target="http://hr.wikipedia.org/wiki/Ma%C4%91arska" TargetMode="External"/><Relationship Id="rId17" Type="http://schemas.openxmlformats.org/officeDocument/2006/relationships/hyperlink" Target="http://hr.wikipedia.org/wiki/Moldova" TargetMode="External"/><Relationship Id="rId25" Type="http://schemas.openxmlformats.org/officeDocument/2006/relationships/hyperlink" Target="http://hr.wikipedia.org/wiki/Crna_Gora" TargetMode="External"/><Relationship Id="rId2" Type="http://schemas.openxmlformats.org/officeDocument/2006/relationships/image" Target="../media/image5.jpeg"/><Relationship Id="rId16" Type="http://schemas.openxmlformats.org/officeDocument/2006/relationships/hyperlink" Target="http://hr.wikipedia.org/wiki/Rumunjska" TargetMode="External"/><Relationship Id="rId20" Type="http://schemas.openxmlformats.org/officeDocument/2006/relationships/hyperlink" Target="http://hr.wikipedia.org/wiki/Poljska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hr.wikipedia.org/wiki/Europa" TargetMode="External"/><Relationship Id="rId11" Type="http://schemas.openxmlformats.org/officeDocument/2006/relationships/hyperlink" Target="http://hr.wikipedia.org/wiki/Slova%C4%8Dka" TargetMode="External"/><Relationship Id="rId24" Type="http://schemas.openxmlformats.org/officeDocument/2006/relationships/hyperlink" Target="http://hr.wikipedia.org/wiki/Bosna_i_Hercegovina" TargetMode="External"/><Relationship Id="rId5" Type="http://schemas.openxmlformats.org/officeDocument/2006/relationships/hyperlink" Target="http://hr.wikipedia.org/wiki/Rijeka_(vodotok)" TargetMode="External"/><Relationship Id="rId15" Type="http://schemas.openxmlformats.org/officeDocument/2006/relationships/hyperlink" Target="http://hr.wikipedia.org/wiki/Bugarska" TargetMode="External"/><Relationship Id="rId23" Type="http://schemas.openxmlformats.org/officeDocument/2006/relationships/hyperlink" Target="http://hr.wikipedia.org/wiki/Slovenija" TargetMode="External"/><Relationship Id="rId10" Type="http://schemas.openxmlformats.org/officeDocument/2006/relationships/hyperlink" Target="http://hr.wikipedia.org/wiki/Austrija" TargetMode="External"/><Relationship Id="rId19" Type="http://schemas.openxmlformats.org/officeDocument/2006/relationships/hyperlink" Target="http://hr.wikipedia.org/wiki/Italija" TargetMode="External"/><Relationship Id="rId4" Type="http://schemas.openxmlformats.org/officeDocument/2006/relationships/hyperlink" Target="http://hr.wikipedia.org/wiki/Volga" TargetMode="External"/><Relationship Id="rId9" Type="http://schemas.openxmlformats.org/officeDocument/2006/relationships/hyperlink" Target="http://hr.wikipedia.org/wiki/Njema%C4%8Dka" TargetMode="External"/><Relationship Id="rId14" Type="http://schemas.openxmlformats.org/officeDocument/2006/relationships/hyperlink" Target="http://hr.wikipedia.org/wiki/Srbija" TargetMode="External"/><Relationship Id="rId22" Type="http://schemas.openxmlformats.org/officeDocument/2006/relationships/hyperlink" Target="http://hr.wikipedia.org/wiki/%C4%8Ce%C5%A1ka" TargetMode="External"/><Relationship Id="rId27" Type="http://schemas.openxmlformats.org/officeDocument/2006/relationships/hyperlink" Target="http://hr.wikipedia.org/wiki/Albanij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hr.wikipedia.org/wiki/Elizabeta_II." TargetMode="External"/><Relationship Id="rId13" Type="http://schemas.openxmlformats.org/officeDocument/2006/relationships/hyperlink" Target="http://hr.wikipedia.org/wiki/Alkohol" TargetMode="External"/><Relationship Id="rId3" Type="http://schemas.openxmlformats.org/officeDocument/2006/relationships/hyperlink" Target="http://hr.wikipedia.org/wiki/Ilok" TargetMode="External"/><Relationship Id="rId7" Type="http://schemas.openxmlformats.org/officeDocument/2006/relationships/hyperlink" Target="http://hr.wikipedia.org/wiki/Vino" TargetMode="External"/><Relationship Id="rId12" Type="http://schemas.openxmlformats.org/officeDocument/2006/relationships/hyperlink" Target="http://hr.wikipedia.org/wiki/Aroma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hr.wikipedia.org/w/index.php?title=Tramin&amp;action=edit&amp;redlink=1" TargetMode="External"/><Relationship Id="rId11" Type="http://schemas.openxmlformats.org/officeDocument/2006/relationships/hyperlink" Target="http://hr.wikipedia.org/wiki/Slador" TargetMode="External"/><Relationship Id="rId5" Type="http://schemas.openxmlformats.org/officeDocument/2006/relationships/hyperlink" Target="http://hr.wikipedia.org/wiki/Tirol" TargetMode="External"/><Relationship Id="rId10" Type="http://schemas.openxmlformats.org/officeDocument/2006/relationships/hyperlink" Target="http://hr.wikipedia.org/wiki/Gro%C5%BE%C4%91e" TargetMode="External"/><Relationship Id="rId4" Type="http://schemas.openxmlformats.org/officeDocument/2006/relationships/hyperlink" Target="http://hr.wikipedia.org/wiki/1710" TargetMode="External"/><Relationship Id="rId9" Type="http://schemas.openxmlformats.org/officeDocument/2006/relationships/hyperlink" Target="http://hr.wikipedia.org/wiki/Engleska" TargetMode="External"/><Relationship Id="rId14" Type="http://schemas.openxmlformats.org/officeDocument/2006/relationships/hyperlink" Target="http://hr.wikipedia.org/wiki/Kiselina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Dunavsko kraljevstvo vina i starina !!!</a:t>
            </a:r>
            <a:endParaRPr lang="hr-HR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Dunav,vina,znamenitosti i starine…</a:t>
            </a:r>
            <a:endParaRPr lang="hr-HR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Hotel Dunav-Ilok</a:t>
            </a:r>
            <a:endParaRPr lang="hr-HR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pic>
        <p:nvPicPr>
          <p:cNvPr id="4" name="Rezervirano mjesto sadržaja 3" descr="IMG_612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1538" y="1214422"/>
            <a:ext cx="6732084" cy="5049063"/>
          </a:xfrm>
          <a:effectLst>
            <a:softEdge rad="112500"/>
          </a:effectLst>
        </p:spPr>
      </p:pic>
    </p:spTree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BE4AE"/>
            </a:gs>
            <a:gs pos="13000">
              <a:srgbClr val="BD922A"/>
            </a:gs>
            <a:gs pos="21001">
              <a:srgbClr val="BD922A"/>
            </a:gs>
            <a:gs pos="63000">
              <a:srgbClr val="FBE4AE"/>
            </a:gs>
            <a:gs pos="67000">
              <a:srgbClr val="BD922A"/>
            </a:gs>
            <a:gs pos="69000">
              <a:srgbClr val="835E17"/>
            </a:gs>
            <a:gs pos="82001">
              <a:srgbClr val="A28949"/>
            </a:gs>
            <a:gs pos="100000">
              <a:srgbClr val="FAE3B7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Vinarije</a:t>
            </a:r>
            <a:endParaRPr lang="hr-HR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3555" name="Rezervirano mjesto sadržaja 5" descr="vinarija_home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1571625"/>
            <a:ext cx="4038600" cy="2022475"/>
          </a:xfrm>
        </p:spPr>
      </p:pic>
      <p:pic>
        <p:nvPicPr>
          <p:cNvPr id="23556" name="Rezervirano mjesto sadržaja 6" descr="Vinarija1.jpg"/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3438" y="3571875"/>
            <a:ext cx="4038600" cy="3027363"/>
          </a:xfrm>
        </p:spPr>
      </p:pic>
      <p:pic>
        <p:nvPicPr>
          <p:cNvPr id="23557" name="Slika 7" descr="Ilok-07-Ilocki podrumi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3" y="3857625"/>
            <a:ext cx="3714750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8" name="Slika 8" descr="traminac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58000" y="1000125"/>
            <a:ext cx="1595438" cy="239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Slika 9" descr="DSC_1789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14938" y="1143000"/>
            <a:ext cx="1492250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42910" y="857232"/>
            <a:ext cx="7772400" cy="1470025"/>
          </a:xfrm>
        </p:spPr>
        <p:txBody>
          <a:bodyPr rtlCol="0"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66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Ilok</a:t>
            </a:r>
            <a:endParaRPr lang="hr-HR" sz="66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285852" y="3286124"/>
            <a:ext cx="6400800" cy="1752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Premda maleni gradić,Ilok je jedan od najznamijih gradova u Hrvatskoj, koji posjeduje bogatu povijest i znamenitosti !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hr-H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Zato, preporučavamo, posjetite ga i uvjerite se sami u kvalitetu našeg malog Iloka ! </a:t>
            </a:r>
            <a:r>
              <a:rPr lang="hr-H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sym typeface="Wingdings" pitchFamily="2" charset="2"/>
              </a:rPr>
              <a:t></a:t>
            </a:r>
            <a:endParaRPr lang="hr-HR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Ilok-zidine</a:t>
            </a:r>
            <a:endParaRPr lang="hr-H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4" name="Rezervirano mjesto sadržaja 3" descr="p5060116-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00125" y="1214438"/>
            <a:ext cx="6875463" cy="5156200"/>
          </a:xfrm>
          <a:ln w="38100" cap="sq">
            <a:solidFill>
              <a:srgbClr val="000000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Zidine</a:t>
            </a:r>
          </a:p>
        </p:txBody>
      </p:sp>
      <p:pic>
        <p:nvPicPr>
          <p:cNvPr id="7" name="Rezervirano mjesto sadržaja 6" descr="IMG_613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1282700"/>
            <a:ext cx="5111750" cy="3833813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/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Obrambene zidine grada Iloka izgrađene su od opeke i opasavale su cijeli stari dio grada.</a:t>
            </a:r>
            <a:br>
              <a:rPr lang="vi-VN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vi-VN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Sastojale su se od cilindrične kule, tri četverokutne i tri zaobljene polukule te bastiona.</a:t>
            </a:r>
            <a:br>
              <a:rPr lang="vi-VN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vi-VN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 preostalim zidinama se mogu vidjeti kruništa sa izgrađenim strijelnicama.</a:t>
            </a:r>
            <a:endParaRPr lang="hr-HR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928794" y="142852"/>
            <a:ext cx="5486400" cy="566738"/>
          </a:xfrm>
        </p:spPr>
        <p:txBody>
          <a:bodyPr rtlCol="0">
            <a:no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sz="3200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Dunav</a:t>
            </a:r>
            <a:endParaRPr lang="hr-HR" sz="3200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7" name="Rezervirano mjesto slike 6" descr="ilok-dunav-sve-visi_002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00100" y="1071546"/>
            <a:ext cx="7058036" cy="5293527"/>
          </a:xfrm>
          <a:effectLst>
            <a:softEdge rad="112500"/>
          </a:effectLst>
        </p:spPr>
      </p:pic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>
          <a:xfrm>
            <a:off x="1785918" y="1142984"/>
            <a:ext cx="5343524" cy="2714644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hr-HR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Dunav je, nakon </a:t>
            </a:r>
            <a:r>
              <a:rPr lang="hr-HR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4" tooltip="Volga"/>
              </a:rPr>
              <a:t>Volge</a:t>
            </a:r>
            <a:r>
              <a:rPr lang="hr-HR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druga najduža i druga vodom najbogatija </a:t>
            </a:r>
            <a:r>
              <a:rPr lang="hr-HR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5" tooltip="Rijeka (vodotok)"/>
              </a:rPr>
              <a:t>rijeka</a:t>
            </a:r>
            <a:r>
              <a:rPr lang="hr-HR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u </a:t>
            </a:r>
            <a:r>
              <a:rPr lang="hr-HR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6" tooltip="Europa"/>
              </a:rPr>
              <a:t>Europi</a:t>
            </a:r>
            <a:r>
              <a:rPr lang="hr-HR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te najduža rijeka u </a:t>
            </a:r>
            <a:r>
              <a:rPr lang="hr-HR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7" tooltip="EU"/>
              </a:rPr>
              <a:t>Europskoj uniji</a:t>
            </a:r>
            <a:r>
              <a:rPr lang="hr-HR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</a:t>
            </a: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Dunav je kroz povijest, a i danas, uvijek bio važan međunarodni plovni put. Dunav je dugo vrgranica </a:t>
            </a:r>
            <a:r>
              <a:rPr lang="vi-VN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8" tooltip="Stari Rim"/>
              </a:rPr>
              <a:t>starorimske države</a:t>
            </a:r>
            <a:r>
              <a:rPr lang="vi-VN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. Rijeka danas teče kroz ili čini granicu deset država, a to su redom od izvora prema ušću: </a:t>
            </a:r>
            <a:r>
              <a:rPr lang="vi-VN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9" tooltip="Njemačka"/>
              </a:rPr>
              <a:t>Njemačka</a:t>
            </a:r>
            <a:r>
              <a:rPr lang="vi-VN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(7,5 %), </a:t>
            </a:r>
            <a:r>
              <a:rPr lang="vi-VN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10" tooltip="Austrija"/>
              </a:rPr>
              <a:t>Austrija</a:t>
            </a:r>
            <a:r>
              <a:rPr lang="vi-VN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(10,3 %), </a:t>
            </a:r>
            <a:r>
              <a:rPr lang="vi-VN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11" tooltip="Slovačka"/>
              </a:rPr>
              <a:t>Slovačka</a:t>
            </a:r>
            <a:r>
              <a:rPr lang="vi-VN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(5,8 %), </a:t>
            </a:r>
            <a:r>
              <a:rPr lang="vi-VN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12" tooltip="Mađarska"/>
              </a:rPr>
              <a:t>Mađarska</a:t>
            </a:r>
            <a:r>
              <a:rPr lang="vi-VN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(11,7 %), </a:t>
            </a:r>
            <a:r>
              <a:rPr lang="vi-VN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13" tooltip="Hrvatska"/>
              </a:rPr>
              <a:t>Hrvatska</a:t>
            </a:r>
            <a:r>
              <a:rPr lang="vi-VN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(4,5 %), </a:t>
            </a:r>
            <a:r>
              <a:rPr lang="vi-VN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14" tooltip="Srbija"/>
              </a:rPr>
              <a:t>Srbija</a:t>
            </a:r>
            <a:r>
              <a:rPr lang="vi-VN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(10,3 %), </a:t>
            </a:r>
            <a:r>
              <a:rPr lang="vi-VN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15" tooltip="Bugarska"/>
              </a:rPr>
              <a:t>Bugarska</a:t>
            </a:r>
            <a:r>
              <a:rPr lang="vi-VN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(5,2 %), </a:t>
            </a:r>
            <a:r>
              <a:rPr lang="vi-VN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16" tooltip="Rumunjska"/>
              </a:rPr>
              <a:t>Rumunjska</a:t>
            </a:r>
            <a:r>
              <a:rPr lang="vi-VN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(28,9 %), </a:t>
            </a:r>
            <a:r>
              <a:rPr lang="vi-VN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17" tooltip="Moldova"/>
              </a:rPr>
              <a:t>Moldova</a:t>
            </a:r>
            <a:r>
              <a:rPr lang="vi-VN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(1,7 %) i </a:t>
            </a:r>
            <a:r>
              <a:rPr lang="vi-VN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18" tooltip="Ukrajina"/>
              </a:rPr>
              <a:t>Ukrajina</a:t>
            </a:r>
            <a:r>
              <a:rPr lang="vi-VN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(3,8 %). U riječni sustav Dunava spadaju i devet drugih država: </a:t>
            </a:r>
            <a:r>
              <a:rPr lang="vi-VN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19" tooltip="Italija"/>
              </a:rPr>
              <a:t>Italija</a:t>
            </a:r>
            <a:r>
              <a:rPr lang="vi-VN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(0,15 %), </a:t>
            </a:r>
            <a:r>
              <a:rPr lang="vi-VN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20" tooltip="Poljska"/>
              </a:rPr>
              <a:t>Poljska</a:t>
            </a:r>
            <a:r>
              <a:rPr lang="vi-VN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(0,09 %), </a:t>
            </a:r>
            <a:r>
              <a:rPr lang="vi-VN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21" tooltip="Švicarska"/>
              </a:rPr>
              <a:t>Švicarska</a:t>
            </a:r>
            <a:r>
              <a:rPr lang="vi-VN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(0,32 %), </a:t>
            </a:r>
            <a:r>
              <a:rPr lang="vi-VN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22" tooltip="Češka"/>
              </a:rPr>
              <a:t>Češka</a:t>
            </a:r>
            <a:r>
              <a:rPr lang="vi-VN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(2,6 %), </a:t>
            </a:r>
            <a:r>
              <a:rPr lang="vi-VN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23" tooltip="Slovenija"/>
              </a:rPr>
              <a:t>Slovenija</a:t>
            </a:r>
            <a:r>
              <a:rPr lang="vi-VN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(2,2 %), </a:t>
            </a:r>
            <a:r>
              <a:rPr lang="vi-VN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24" tooltip="Bosna i Hercegovina"/>
              </a:rPr>
              <a:t>Bosna i Hercegovina</a:t>
            </a:r>
            <a:r>
              <a:rPr lang="vi-VN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(4,8 %), </a:t>
            </a:r>
            <a:r>
              <a:rPr lang="vi-VN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25" tooltip="Crna Gora"/>
              </a:rPr>
              <a:t>Crna Gora</a:t>
            </a:r>
            <a:r>
              <a:rPr lang="vi-VN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, </a:t>
            </a:r>
            <a:r>
              <a:rPr lang="vi-VN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26" tooltip="Makedonija"/>
              </a:rPr>
              <a:t>Makedonija</a:t>
            </a:r>
            <a:r>
              <a:rPr lang="vi-VN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i </a:t>
            </a:r>
            <a:r>
              <a:rPr lang="vi-VN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hlinkClick r:id="rId27" tooltip="Albanija"/>
              </a:rPr>
              <a:t>Albanija</a:t>
            </a:r>
            <a:r>
              <a:rPr lang="vi-VN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(0,03 %).</a:t>
            </a:r>
            <a:endParaRPr lang="hr-HR" sz="18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emena bio i sjeveroistočna</a:t>
            </a:r>
            <a:endParaRPr lang="hr-HR" sz="1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Iločke vinarije i vina </a:t>
            </a:r>
            <a:endParaRPr lang="hr-HR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pic>
        <p:nvPicPr>
          <p:cNvPr id="4" name="Rezervirano mjesto sadržaja 3" descr="Ilok podrum[1]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31838" y="1600200"/>
            <a:ext cx="6880324" cy="4525963"/>
          </a:xfrm>
          <a:effectLst>
            <a:softEdge rad="112500"/>
          </a:effectLst>
        </p:spPr>
      </p:pic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VINA</a:t>
            </a:r>
            <a:endParaRPr lang="hr-H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Rezervirano mjesto sadržaja 3" descr="DSC_1789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68531" y="1600200"/>
            <a:ext cx="3006937" cy="4525963"/>
          </a:xfrm>
          <a:effectLst>
            <a:softEdge rad="112500"/>
          </a:effectLst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>
          <a:xfrm>
            <a:off x="357158" y="0"/>
            <a:ext cx="7772400" cy="1470025"/>
          </a:xfrm>
        </p:spPr>
        <p:txBody>
          <a:bodyPr rtlCol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Traminac</a:t>
            </a:r>
            <a:endParaRPr lang="hr-H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1214414" y="1142984"/>
            <a:ext cx="6400800" cy="17526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Traminac je sorta vinove loze, koja se tradicionalno uzgoja u području </a:t>
            </a:r>
            <a:r>
              <a:rPr lang="vi-VN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3" tooltip="Ilok"/>
              </a:rPr>
              <a:t>Iloka</a:t>
            </a:r>
            <a:r>
              <a:rPr lang="vi-VN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gdje nalazi optimalne pedoklimatske uvjete. U te krajeve ga je </a:t>
            </a:r>
            <a:r>
              <a:rPr lang="vi-VN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4" tooltip="1710"/>
              </a:rPr>
              <a:t>1710</a:t>
            </a:r>
            <a:r>
              <a:rPr lang="vi-VN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 g. donio knez Odeschalchi iz Južnog </a:t>
            </a:r>
            <a:r>
              <a:rPr lang="vi-VN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5" tooltip="Tirol"/>
              </a:rPr>
              <a:t>Tirola</a:t>
            </a:r>
            <a:r>
              <a:rPr lang="vi-VN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a ime je dobio po mjestu </a:t>
            </a:r>
            <a:r>
              <a:rPr lang="vi-VN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6" tooltip="Tramin (stranica ne postoji)"/>
              </a:rPr>
              <a:t>Tramin</a:t>
            </a:r>
            <a:r>
              <a:rPr lang="vi-VN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gdje je i počeo njegov uzgoj. Traminac iz Iloka je vodeće </a:t>
            </a:r>
            <a:r>
              <a:rPr lang="vi-VN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7" tooltip="Vino"/>
              </a:rPr>
              <a:t>vino</a:t>
            </a:r>
            <a:r>
              <a:rPr lang="vi-VN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među europskim tramincima, čemu u prilog govori činjenica da je poslužen na svečanosti krunidbe engleske kraljice </a:t>
            </a:r>
            <a:r>
              <a:rPr lang="vi-VN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8" tooltip="Elizabeta II."/>
              </a:rPr>
              <a:t>Elizabete II</a:t>
            </a:r>
            <a:r>
              <a:rPr lang="vi-VN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., a i prije toga je uvršten među vina koja se poslužuju na </a:t>
            </a:r>
            <a:r>
              <a:rPr lang="vi-VN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9" tooltip="Engleska"/>
              </a:rPr>
              <a:t>engleskom</a:t>
            </a:r>
            <a:r>
              <a:rPr lang="vi-VN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kraljevskom dvoru. Sorta </a:t>
            </a:r>
            <a:r>
              <a:rPr lang="vi-VN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0" tooltip="Grožđe"/>
              </a:rPr>
              <a:t>grožđa</a:t>
            </a:r>
            <a:r>
              <a:rPr lang="vi-VN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iločki traminac srednje je rodnosti, ali postiže visoki postotak </a:t>
            </a:r>
            <a:r>
              <a:rPr lang="vi-VN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1" tooltip="Slador"/>
              </a:rPr>
              <a:t>sladora</a:t>
            </a:r>
            <a:r>
              <a:rPr lang="vi-VN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 optimalan sadržaj ukupnih kiselina, koji se postiže ranijom berbom. Vino dobiveno iz takvog grožđa izuzetne je </a:t>
            </a:r>
            <a:r>
              <a:rPr lang="vi-VN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2" tooltip="Aroma"/>
              </a:rPr>
              <a:t>arome</a:t>
            </a:r>
            <a:r>
              <a:rPr lang="vi-VN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jer postiže harmoniju </a:t>
            </a:r>
            <a:r>
              <a:rPr lang="vi-VN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3" tooltip="Alkohol"/>
              </a:rPr>
              <a:t>alkohola</a:t>
            </a:r>
            <a:r>
              <a:rPr lang="vi-VN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i </a:t>
            </a:r>
            <a:r>
              <a:rPr lang="vi-VN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hlinkClick r:id="rId14" tooltip="Kiselina"/>
              </a:rPr>
              <a:t>kiselina</a:t>
            </a:r>
            <a:r>
              <a:rPr lang="vi-VN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zlatnožute boje i može biti suho ili polusuho. Traminac je vino koje kontinuirano traže ljubitelji vrlo izgrađenog ukusa.</a:t>
            </a:r>
            <a:endParaRPr lang="hr-HR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r-H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Iločki podrumi</a:t>
            </a:r>
            <a:endParaRPr lang="hr-H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Rezervirano mjesto sadržaja 3" descr="Ilok-07-Ilocki podrum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oundRect">
            <a:avLst>
              <a:gd name="adj" fmla="val 16667"/>
            </a:avLst>
          </a:prstGeom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3"/>
          <p:cNvSpPr>
            <a:spLocks noGrp="1"/>
          </p:cNvSpPr>
          <p:nvPr>
            <p:ph type="ctrTitle"/>
          </p:nvPr>
        </p:nvSpPr>
        <p:spPr>
          <a:xfrm>
            <a:off x="642938" y="214313"/>
            <a:ext cx="7772400" cy="1470025"/>
          </a:xfrm>
        </p:spPr>
        <p:txBody>
          <a:bodyPr/>
          <a:lstStyle/>
          <a:p>
            <a:r>
              <a:rPr lang="hr-HR" smtClean="0"/>
              <a:t>Tvrtka Iločki podrumi ?!</a:t>
            </a: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>
          <a:xfrm>
            <a:off x="1285852" y="1857364"/>
            <a:ext cx="6400800" cy="1752600"/>
          </a:xfrm>
        </p:spPr>
        <p:txBody>
          <a:bodyPr rtlCol="0">
            <a:normAutofit fontScale="2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vi-VN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Tvrtka ILOČKI PODRUMI d.d. u svom organizacijskom obliku postoji od 11. lipnja 1999. god., naslanjajući svoju poslovnu tradiciju na vrlo dugu i bogatu povijest još od rimskih razdoblja.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vi-VN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Glavna djelatnost Iločkih podruma je proizvodnja grožđa, a usmjereni smo i na proizvodnju loznih cijepova.</a:t>
            </a:r>
            <a:endParaRPr lang="hr-HR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" name="Slika 5" descr="DSC_17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286256"/>
            <a:ext cx="1643042" cy="2473064"/>
          </a:xfrm>
          <a:prstGeom prst="rect">
            <a:avLst/>
          </a:prstGeom>
          <a:ln>
            <a:noFill/>
          </a:ln>
          <a:effectLst>
            <a:glow rad="63500">
              <a:schemeClr val="accent4">
                <a:satMod val="175000"/>
                <a:alpha val="40000"/>
              </a:schemeClr>
            </a:glow>
            <a:softEdge rad="63500"/>
          </a:effectLst>
        </p:spPr>
      </p:pic>
      <p:pic>
        <p:nvPicPr>
          <p:cNvPr id="7" name="Slika 6" descr="tramina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15206" y="4286256"/>
            <a:ext cx="1714496" cy="2571744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63500">
              <a:schemeClr val="accent4">
                <a:satMod val="175000"/>
                <a:alpha val="40000"/>
              </a:schemeClr>
            </a:glow>
            <a:softEdge rad="31750"/>
          </a:effectLst>
        </p:spPr>
      </p:pic>
    </p:spTree>
  </p:cSld>
  <p:clrMapOvr>
    <a:masterClrMapping/>
  </p:clrMapOvr>
  <p:transition spd="slow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4</Words>
  <Application>Microsoft Office PowerPoint</Application>
  <PresentationFormat>On-screen Show (4:3)</PresentationFormat>
  <Paragraphs>2</Paragraphs>
  <Slides>12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Predložak dizajna</vt:lpstr>
      </vt:variant>
      <vt:variant>
        <vt:i4>1</vt:i4>
      </vt:variant>
      <vt:variant>
        <vt:lpstr>Naslovi slajdova</vt:lpstr>
      </vt:variant>
      <vt:variant>
        <vt:i4>12</vt:i4>
      </vt:variant>
    </vt:vector>
  </HeadingPairs>
  <TitlesOfParts>
    <vt:vector size="15" baseType="lpstr">
      <vt:lpstr>Calibri</vt:lpstr>
      <vt:lpstr>Arial</vt:lpstr>
      <vt:lpstr>Office tema</vt:lpstr>
      <vt:lpstr>Slajd 1</vt:lpstr>
      <vt:lpstr>Slajd 2</vt:lpstr>
      <vt:lpstr>Zidine</vt:lpstr>
      <vt:lpstr>Slajd 4</vt:lpstr>
      <vt:lpstr>Slajd 5</vt:lpstr>
      <vt:lpstr>Slajd 6</vt:lpstr>
      <vt:lpstr>Slajd 7</vt:lpstr>
      <vt:lpstr>Slajd 8</vt:lpstr>
      <vt:lpstr>Tvrtka Iločki podrumi ?!</vt:lpstr>
      <vt:lpstr>Slajd 10</vt:lpstr>
      <vt:lpstr>Slajd 11</vt:lpstr>
      <vt:lpstr>Slajd 12</vt:lpstr>
    </vt:vector>
  </TitlesOfParts>
  <Company>MZOS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Dunavsko kraljevstvo vina i starina !!!</dc:title>
  <dc:creator>Korisnik</dc:creator>
  <cp:lastModifiedBy>ilok</cp:lastModifiedBy>
  <cp:revision>6</cp:revision>
  <dcterms:created xsi:type="dcterms:W3CDTF">2011-02-15T09:33:23Z</dcterms:created>
  <dcterms:modified xsi:type="dcterms:W3CDTF">2011-02-15T09:37:46Z</dcterms:modified>
</cp:coreProperties>
</file>