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5" r:id="rId20"/>
    <p:sldId id="276" r:id="rId21"/>
    <p:sldId id="277" r:id="rId22"/>
    <p:sldId id="278" r:id="rId23"/>
    <p:sldId id="280" r:id="rId24"/>
    <p:sldId id="279" r:id="rId25"/>
    <p:sldId id="281" r:id="rId26"/>
    <p:sldId id="282" r:id="rId27"/>
    <p:sldId id="283" r:id="rId28"/>
    <p:sldId id="270" r:id="rId29"/>
  </p:sldIdLst>
  <p:sldSz cx="9144000" cy="6858000" type="screen4x3"/>
  <p:notesSz cx="6858000" cy="9144000"/>
  <p:defaultTextStyle>
    <a:defPPr>
      <a:defRPr lang="sr-Latn-C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7" d="100"/>
          <a:sy n="107" d="100"/>
        </p:scale>
        <p:origin x="-90" y="-15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bg>
      <p:bgRef idx="1001">
        <a:schemeClr val="bg2"/>
      </p:bgRef>
    </p:bg>
    <p:spTree>
      <p:nvGrpSpPr>
        <p:cNvPr id="1" name=""/>
        <p:cNvGrpSpPr/>
        <p:nvPr/>
      </p:nvGrpSpPr>
      <p:grpSpPr>
        <a:xfrm>
          <a:off x="0" y="0"/>
          <a:ext cx="0" cy="0"/>
          <a:chOff x="0" y="0"/>
          <a:chExt cx="0" cy="0"/>
        </a:xfrm>
      </p:grpSpPr>
      <p:sp>
        <p:nvSpPr>
          <p:cNvPr id="4" name="Pravokutni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Pravokutnik 18"/>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Pravokutni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Pravokutni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Pravokutnik 11"/>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Ravni poveznik 6"/>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Pravokutnik 9"/>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3" name="Elipsa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Elipsa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Podnaslov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hr-HR" smtClean="0"/>
              <a:t>Kliknite da biste uredili stil podnaslova matrice</a:t>
            </a:r>
            <a:endParaRPr lang="en-US"/>
          </a:p>
        </p:txBody>
      </p:sp>
      <p:sp>
        <p:nvSpPr>
          <p:cNvPr id="8" name="Naslov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hr-HR" smtClean="0"/>
              <a:t>Kliknite da biste uredili stil naslova matrice</a:t>
            </a:r>
            <a:endParaRPr lang="en-US"/>
          </a:p>
        </p:txBody>
      </p:sp>
      <p:sp>
        <p:nvSpPr>
          <p:cNvPr id="15" name="Rezervirano mjesto datuma 27"/>
          <p:cNvSpPr>
            <a:spLocks noGrp="1"/>
          </p:cNvSpPr>
          <p:nvPr>
            <p:ph type="dt" sz="half" idx="10"/>
          </p:nvPr>
        </p:nvSpPr>
        <p:spPr/>
        <p:txBody>
          <a:bodyPr/>
          <a:lstStyle>
            <a:lvl1pPr>
              <a:defRPr/>
            </a:lvl1pPr>
          </a:lstStyle>
          <a:p>
            <a:pPr>
              <a:defRPr/>
            </a:pPr>
            <a:fld id="{C811D578-E172-4152-81C2-266735AA013F}" type="datetimeFigureOut">
              <a:rPr lang="sr-Latn-CS"/>
              <a:pPr>
                <a:defRPr/>
              </a:pPr>
              <a:t>26.10.2010</a:t>
            </a:fld>
            <a:endParaRPr lang="hr-HR"/>
          </a:p>
        </p:txBody>
      </p:sp>
      <p:sp>
        <p:nvSpPr>
          <p:cNvPr id="16" name="Rezervirano mjesto podnožja 16"/>
          <p:cNvSpPr>
            <a:spLocks noGrp="1"/>
          </p:cNvSpPr>
          <p:nvPr>
            <p:ph type="ftr" sz="quarter" idx="11"/>
          </p:nvPr>
        </p:nvSpPr>
        <p:spPr/>
        <p:txBody>
          <a:bodyPr/>
          <a:lstStyle>
            <a:lvl1pPr>
              <a:defRPr/>
            </a:lvl1pPr>
          </a:lstStyle>
          <a:p>
            <a:pPr>
              <a:defRPr/>
            </a:pPr>
            <a:endParaRPr lang="hr-HR"/>
          </a:p>
        </p:txBody>
      </p:sp>
      <p:sp>
        <p:nvSpPr>
          <p:cNvPr id="17" name="Rezervirano mjesto broja slajda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9781E9E1-D061-425B-AD0E-BCDA1A818A3A}" type="slidenum">
              <a:rPr lang="hr-HR"/>
              <a:pPr>
                <a:defRPr/>
              </a:pPr>
              <a:t>‹#›</a:t>
            </a:fld>
            <a:endParaRPr lang="hr-HR"/>
          </a:p>
        </p:txBody>
      </p:sp>
    </p:spTree>
  </p:cSld>
  <p:clrMapOvr>
    <a:overrideClrMapping bg1="lt1" tx1="dk1" bg2="lt2" tx2="dk2" accent1="accent1" accent2="accent2" accent3="accent3" accent4="accent4" accent5="accent5" accent6="accent6" hlink="hlink" folHlink="folHlink"/>
  </p:clrMapOvr>
  <p:transition>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bg>
      <p:bgRef idx="1001">
        <a:schemeClr val="bg2"/>
      </p:bgRef>
    </p:bg>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en-US"/>
          </a:p>
        </p:txBody>
      </p:sp>
      <p:sp>
        <p:nvSpPr>
          <p:cNvPr id="3" name="Rezervirano mjesto okomitog teksta 2"/>
          <p:cNvSpPr>
            <a:spLocks noGrp="1"/>
          </p:cNvSpPr>
          <p:nvPr>
            <p:ph type="body" orient="vert" idx="1"/>
          </p:nvPr>
        </p:nvSpPr>
        <p:spPr/>
        <p:txBody>
          <a:bodyPr vert="eaVert"/>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4" name="Rezervirano mjesto datuma 3"/>
          <p:cNvSpPr>
            <a:spLocks noGrp="1"/>
          </p:cNvSpPr>
          <p:nvPr>
            <p:ph type="dt" sz="half" idx="10"/>
          </p:nvPr>
        </p:nvSpPr>
        <p:spPr/>
        <p:txBody>
          <a:bodyPr/>
          <a:lstStyle>
            <a:lvl1pPr>
              <a:defRPr/>
            </a:lvl1pPr>
          </a:lstStyle>
          <a:p>
            <a:pPr>
              <a:defRPr/>
            </a:pPr>
            <a:fld id="{8020F8B1-8D3B-4968-B144-B54A885FA8BE}" type="datetimeFigureOut">
              <a:rPr lang="sr-Latn-CS"/>
              <a:pPr>
                <a:defRPr/>
              </a:pPr>
              <a:t>26.10.2010</a:t>
            </a:fld>
            <a:endParaRPr lang="hr-HR"/>
          </a:p>
        </p:txBody>
      </p:sp>
      <p:sp>
        <p:nvSpPr>
          <p:cNvPr id="5" name="Rezervirano mjesto podnožja 4"/>
          <p:cNvSpPr>
            <a:spLocks noGrp="1"/>
          </p:cNvSpPr>
          <p:nvPr>
            <p:ph type="ftr" sz="quarter" idx="11"/>
          </p:nvPr>
        </p:nvSpPr>
        <p:spPr/>
        <p:txBody>
          <a:bodyPr/>
          <a:lstStyle>
            <a:lvl1pPr>
              <a:defRPr/>
            </a:lvl1pPr>
          </a:lstStyle>
          <a:p>
            <a:pPr>
              <a:defRPr/>
            </a:pPr>
            <a:endParaRPr lang="hr-HR"/>
          </a:p>
        </p:txBody>
      </p:sp>
      <p:sp>
        <p:nvSpPr>
          <p:cNvPr id="6" name="Rezervirano mjesto broja slajda 5"/>
          <p:cNvSpPr>
            <a:spLocks noGrp="1"/>
          </p:cNvSpPr>
          <p:nvPr>
            <p:ph type="sldNum" sz="quarter" idx="12"/>
          </p:nvPr>
        </p:nvSpPr>
        <p:spPr/>
        <p:txBody>
          <a:bodyPr/>
          <a:lstStyle>
            <a:lvl1pPr>
              <a:defRPr/>
            </a:lvl1pPr>
          </a:lstStyle>
          <a:p>
            <a:pPr>
              <a:defRPr/>
            </a:pPr>
            <a:fld id="{98CACA99-F9BA-42A2-AC3A-AE0F1C8333FF}" type="slidenum">
              <a:rPr lang="hr-HR"/>
              <a:pPr>
                <a:defRPr/>
              </a:pPr>
              <a:t>‹#›</a:t>
            </a:fld>
            <a:endParaRPr lang="hr-HR"/>
          </a:p>
        </p:txBody>
      </p:sp>
    </p:spTree>
  </p:cSld>
  <p:clrMapOvr>
    <a:overrideClrMapping bg1="lt1" tx1="dk1" bg2="lt2" tx2="dk2" accent1="accent1" accent2="accent2" accent3="accent3" accent4="accent4" accent5="accent5" accent6="accent6" hlink="hlink" folHlink="folHlink"/>
  </p:clrMapOvr>
  <p:transition>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Okomiti naslov i tekst">
    <p:bg>
      <p:bgRef idx="1001">
        <a:schemeClr val="bg2"/>
      </p:bgRef>
    </p:bg>
    <p:spTree>
      <p:nvGrpSpPr>
        <p:cNvPr id="1" name=""/>
        <p:cNvGrpSpPr/>
        <p:nvPr/>
      </p:nvGrpSpPr>
      <p:grpSpPr>
        <a:xfrm>
          <a:off x="0" y="0"/>
          <a:ext cx="0" cy="0"/>
          <a:chOff x="0" y="0"/>
          <a:chExt cx="0" cy="0"/>
        </a:xfrm>
      </p:grpSpPr>
      <p:sp>
        <p:nvSpPr>
          <p:cNvPr id="4" name="Pravokutni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Pravokutni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Pravokutnik 8"/>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Pravokutni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Pravokutnik 10"/>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Pravokutnik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Ravni poveznik 12"/>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Elipsa 13"/>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Elipsa 14"/>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Rezervirano mjesto okomitog teksta 2"/>
          <p:cNvSpPr>
            <a:spLocks noGrp="1"/>
          </p:cNvSpPr>
          <p:nvPr>
            <p:ph type="body" orient="vert" idx="1"/>
          </p:nvPr>
        </p:nvSpPr>
        <p:spPr>
          <a:xfrm>
            <a:off x="304800" y="304800"/>
            <a:ext cx="6553200" cy="5821366"/>
          </a:xfrm>
        </p:spPr>
        <p:txBody>
          <a:bodyPr vert="eaVert"/>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2" name="Okomiti naslov 1"/>
          <p:cNvSpPr>
            <a:spLocks noGrp="1"/>
          </p:cNvSpPr>
          <p:nvPr>
            <p:ph type="title" orient="vert"/>
          </p:nvPr>
        </p:nvSpPr>
        <p:spPr>
          <a:xfrm>
            <a:off x="7391400" y="304801"/>
            <a:ext cx="1447800" cy="5851525"/>
          </a:xfrm>
        </p:spPr>
        <p:txBody>
          <a:bodyPr vert="eaVert"/>
          <a:lstStyle/>
          <a:p>
            <a:r>
              <a:rPr lang="hr-HR" smtClean="0"/>
              <a:t>Kliknite da biste uredili stil naslova matrice</a:t>
            </a:r>
            <a:endParaRPr lang="en-US"/>
          </a:p>
        </p:txBody>
      </p:sp>
      <p:sp>
        <p:nvSpPr>
          <p:cNvPr id="13" name="Rezervirano mjesto broja slajda 5"/>
          <p:cNvSpPr>
            <a:spLocks noGrp="1"/>
          </p:cNvSpPr>
          <p:nvPr>
            <p:ph type="sldNum" sz="quarter" idx="10"/>
          </p:nvPr>
        </p:nvSpPr>
        <p:spPr>
          <a:xfrm>
            <a:off x="6915150" y="3009900"/>
            <a:ext cx="457200" cy="441325"/>
          </a:xfrm>
        </p:spPr>
        <p:txBody>
          <a:bodyPr/>
          <a:lstStyle>
            <a:lvl1pPr>
              <a:defRPr/>
            </a:lvl1pPr>
          </a:lstStyle>
          <a:p>
            <a:pPr>
              <a:defRPr/>
            </a:pPr>
            <a:fld id="{28F23CC7-5207-44D4-8C4A-2E43B564AEFF}" type="slidenum">
              <a:rPr lang="hr-HR"/>
              <a:pPr>
                <a:defRPr/>
              </a:pPr>
              <a:t>‹#›</a:t>
            </a:fld>
            <a:endParaRPr lang="hr-HR"/>
          </a:p>
        </p:txBody>
      </p:sp>
      <p:sp>
        <p:nvSpPr>
          <p:cNvPr id="14" name="Rezervirano mjesto datuma 3"/>
          <p:cNvSpPr>
            <a:spLocks noGrp="1"/>
          </p:cNvSpPr>
          <p:nvPr>
            <p:ph type="dt" sz="half" idx="11"/>
          </p:nvPr>
        </p:nvSpPr>
        <p:spPr/>
        <p:txBody>
          <a:bodyPr/>
          <a:lstStyle>
            <a:lvl1pPr>
              <a:defRPr/>
            </a:lvl1pPr>
          </a:lstStyle>
          <a:p>
            <a:pPr>
              <a:defRPr/>
            </a:pPr>
            <a:fld id="{32818983-0D0E-4EC4-8B1F-1EE3E0DD1DE3}" type="datetimeFigureOut">
              <a:rPr lang="sr-Latn-CS"/>
              <a:pPr>
                <a:defRPr/>
              </a:pPr>
              <a:t>26.10.2010</a:t>
            </a:fld>
            <a:endParaRPr lang="hr-HR"/>
          </a:p>
        </p:txBody>
      </p:sp>
      <p:sp>
        <p:nvSpPr>
          <p:cNvPr id="15" name="Rezervirano mjesto podnožja 4"/>
          <p:cNvSpPr>
            <a:spLocks noGrp="1"/>
          </p:cNvSpPr>
          <p:nvPr>
            <p:ph type="ftr" sz="quarter" idx="12"/>
          </p:nvPr>
        </p:nvSpPr>
        <p:spPr/>
        <p:txBody>
          <a:bodyPr/>
          <a:lstStyle>
            <a:lvl1pPr>
              <a:defRPr/>
            </a:lvl1pPr>
          </a:lstStyle>
          <a:p>
            <a:pPr>
              <a:defRPr/>
            </a:pPr>
            <a:endParaRPr lang="hr-HR"/>
          </a:p>
        </p:txBody>
      </p:sp>
    </p:spTree>
  </p:cSld>
  <p:clrMapOvr>
    <a:overrideClrMapping bg1="lt1" tx1="dk1" bg2="lt2" tx2="dk2" accent1="accent1" accent2="accent2" accent3="accent3" accent4="accent4" accent5="accent5" accent6="accent6" hlink="hlink" folHlink="folHlink"/>
  </p:clrMapOvr>
  <p:transition>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bg>
      <p:bgRef idx="1001">
        <a:schemeClr val="bg2"/>
      </p:bgRef>
    </p:bg>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solidFill>
                  <a:schemeClr val="accent3">
                    <a:shade val="75000"/>
                  </a:schemeClr>
                </a:solidFill>
              </a:defRPr>
            </a:lvl1pPr>
          </a:lstStyle>
          <a:p>
            <a:r>
              <a:rPr lang="hr-HR" smtClean="0"/>
              <a:t>Kliknite da biste uredili stil naslova matrice</a:t>
            </a:r>
            <a:endParaRPr lang="en-US"/>
          </a:p>
        </p:txBody>
      </p:sp>
      <p:sp>
        <p:nvSpPr>
          <p:cNvPr id="8" name="Rezervirano mjesto sadržaja 7"/>
          <p:cNvSpPr>
            <a:spLocks noGrp="1"/>
          </p:cNvSpPr>
          <p:nvPr>
            <p:ph sz="quarter" idx="1"/>
          </p:nvPr>
        </p:nvSpPr>
        <p:spPr>
          <a:xfrm>
            <a:off x="301752" y="1527048"/>
            <a:ext cx="8503920" cy="4572000"/>
          </a:xfrm>
        </p:spPr>
        <p:txBody>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4" name="Rezervirano mjesto datuma 3"/>
          <p:cNvSpPr>
            <a:spLocks noGrp="1"/>
          </p:cNvSpPr>
          <p:nvPr>
            <p:ph type="dt" sz="half" idx="10"/>
          </p:nvPr>
        </p:nvSpPr>
        <p:spPr/>
        <p:txBody>
          <a:bodyPr/>
          <a:lstStyle>
            <a:lvl1pPr>
              <a:defRPr/>
            </a:lvl1pPr>
          </a:lstStyle>
          <a:p>
            <a:pPr>
              <a:defRPr/>
            </a:pPr>
            <a:fld id="{5BB75B46-C5D9-4F10-A56B-9F4EE1F5C4FD}" type="datetimeFigureOut">
              <a:rPr lang="sr-Latn-CS"/>
              <a:pPr>
                <a:defRPr/>
              </a:pPr>
              <a:t>26.10.2010</a:t>
            </a:fld>
            <a:endParaRPr lang="hr-HR"/>
          </a:p>
        </p:txBody>
      </p:sp>
      <p:sp>
        <p:nvSpPr>
          <p:cNvPr id="5" name="Rezervirano mjesto podnožja 4"/>
          <p:cNvSpPr>
            <a:spLocks noGrp="1"/>
          </p:cNvSpPr>
          <p:nvPr>
            <p:ph type="ftr" sz="quarter" idx="11"/>
          </p:nvPr>
        </p:nvSpPr>
        <p:spPr/>
        <p:txBody>
          <a:bodyPr/>
          <a:lstStyle>
            <a:lvl1pPr>
              <a:defRPr/>
            </a:lvl1pPr>
          </a:lstStyle>
          <a:p>
            <a:pPr>
              <a:defRPr/>
            </a:pPr>
            <a:endParaRPr lang="hr-HR"/>
          </a:p>
        </p:txBody>
      </p:sp>
      <p:sp>
        <p:nvSpPr>
          <p:cNvPr id="6" name="Rezervirano mjesto broja slajda 5"/>
          <p:cNvSpPr>
            <a:spLocks noGrp="1"/>
          </p:cNvSpPr>
          <p:nvPr>
            <p:ph type="sldNum" sz="quarter" idx="12"/>
          </p:nvPr>
        </p:nvSpPr>
        <p:spPr>
          <a:xfrm>
            <a:off x="4362450" y="1027113"/>
            <a:ext cx="457200" cy="441325"/>
          </a:xfrm>
        </p:spPr>
        <p:txBody>
          <a:bodyPr/>
          <a:lstStyle>
            <a:lvl1pPr>
              <a:defRPr/>
            </a:lvl1pPr>
          </a:lstStyle>
          <a:p>
            <a:pPr>
              <a:defRPr/>
            </a:pPr>
            <a:fld id="{C59CA65B-6A45-4407-994C-70A12CD2C51D}" type="slidenum">
              <a:rPr lang="hr-HR"/>
              <a:pPr>
                <a:defRPr/>
              </a:pPr>
              <a:t>‹#›</a:t>
            </a:fld>
            <a:endParaRPr lang="hr-HR"/>
          </a:p>
        </p:txBody>
      </p:sp>
    </p:spTree>
  </p:cSld>
  <p:clrMapOvr>
    <a:overrideClrMapping bg1="lt1" tx1="dk1" bg2="lt2" tx2="dk2" accent1="accent1" accent2="accent2" accent3="accent3" accent4="accent4" accent5="accent5" accent6="accent6" hlink="hlink" folHlink="folHlink"/>
  </p:clrMapOvr>
  <p:transition>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aglavlje odjeljka">
    <p:spTree>
      <p:nvGrpSpPr>
        <p:cNvPr id="1" name=""/>
        <p:cNvGrpSpPr/>
        <p:nvPr/>
      </p:nvGrpSpPr>
      <p:grpSpPr>
        <a:xfrm>
          <a:off x="0" y="0"/>
          <a:ext cx="0" cy="0"/>
          <a:chOff x="0" y="0"/>
          <a:chExt cx="0" cy="0"/>
        </a:xfrm>
      </p:grpSpPr>
      <p:sp>
        <p:nvSpPr>
          <p:cNvPr id="4" name="Pravokutni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Pravokutni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Pravokutni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Pravokutni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Pravokutnik 18"/>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Pravokutnik 11"/>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Pravokutnik 12"/>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Pravokutnik 13"/>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2" name="Ravni poveznik 7"/>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3" name="Elipsa 9"/>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Elipsa 10"/>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Rezervirano mjesto teksta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hr-HR" smtClean="0"/>
              <a:t>Kliknite da biste uredili stilove teksta matrice</a:t>
            </a:r>
          </a:p>
        </p:txBody>
      </p:sp>
      <p:sp>
        <p:nvSpPr>
          <p:cNvPr id="2" name="Naslov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hr-HR" smtClean="0"/>
              <a:t>Kliknite da biste uredili stil naslova matrice</a:t>
            </a:r>
            <a:endParaRPr lang="en-US"/>
          </a:p>
        </p:txBody>
      </p:sp>
      <p:sp>
        <p:nvSpPr>
          <p:cNvPr id="15" name="Rezervirano mjesto podnožja 4"/>
          <p:cNvSpPr>
            <a:spLocks noGrp="1"/>
          </p:cNvSpPr>
          <p:nvPr>
            <p:ph type="ftr" sz="quarter" idx="10"/>
          </p:nvPr>
        </p:nvSpPr>
        <p:spPr/>
        <p:txBody>
          <a:bodyPr/>
          <a:lstStyle>
            <a:lvl1pPr>
              <a:defRPr/>
            </a:lvl1pPr>
          </a:lstStyle>
          <a:p>
            <a:pPr>
              <a:defRPr/>
            </a:pPr>
            <a:endParaRPr lang="hr-HR"/>
          </a:p>
        </p:txBody>
      </p:sp>
      <p:sp>
        <p:nvSpPr>
          <p:cNvPr id="16" name="Rezervirano mjesto datuma 3"/>
          <p:cNvSpPr>
            <a:spLocks noGrp="1"/>
          </p:cNvSpPr>
          <p:nvPr>
            <p:ph type="dt" sz="half" idx="11"/>
          </p:nvPr>
        </p:nvSpPr>
        <p:spPr/>
        <p:txBody>
          <a:bodyPr/>
          <a:lstStyle>
            <a:lvl1pPr>
              <a:defRPr/>
            </a:lvl1pPr>
          </a:lstStyle>
          <a:p>
            <a:pPr>
              <a:defRPr/>
            </a:pPr>
            <a:fld id="{C422F98A-38ED-4032-832D-7FE649CCC9A9}" type="datetimeFigureOut">
              <a:rPr lang="sr-Latn-CS"/>
              <a:pPr>
                <a:defRPr/>
              </a:pPr>
              <a:t>26.10.2010</a:t>
            </a:fld>
            <a:endParaRPr lang="hr-HR"/>
          </a:p>
        </p:txBody>
      </p:sp>
      <p:sp>
        <p:nvSpPr>
          <p:cNvPr id="17" name="Rezervirano mjesto broja slajda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2E96DE1A-B831-4953-8259-918887CD67F4}" type="slidenum">
              <a:rPr lang="hr-HR"/>
              <a:pPr>
                <a:defRPr/>
              </a:pPr>
              <a:t>‹#›</a:t>
            </a:fld>
            <a:endParaRPr lang="hr-HR"/>
          </a:p>
        </p:txBody>
      </p:sp>
    </p:spTree>
  </p:cSld>
  <p:clrMapOvr>
    <a:overrideClrMapping bg1="lt1" tx1="dk1" bg2="lt2" tx2="dk2" accent1="accent1" accent2="accent2" accent3="accent3" accent4="accent4" accent5="accent5" accent6="accent6" hlink="hlink" folHlink="folHlink"/>
  </p:clrMapOvr>
  <p:transition>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bg>
      <p:bgRef idx="1001">
        <a:schemeClr val="bg2"/>
      </p:bgRef>
    </p:bg>
    <p:spTree>
      <p:nvGrpSpPr>
        <p:cNvPr id="1" name=""/>
        <p:cNvGrpSpPr/>
        <p:nvPr/>
      </p:nvGrpSpPr>
      <p:grpSpPr>
        <a:xfrm>
          <a:off x="0" y="0"/>
          <a:ext cx="0" cy="0"/>
          <a:chOff x="0" y="0"/>
          <a:chExt cx="0" cy="0"/>
        </a:xfrm>
      </p:grpSpPr>
      <p:sp>
        <p:nvSpPr>
          <p:cNvPr id="5" name="Ravni poveznik 7"/>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Naslov 1"/>
          <p:cNvSpPr>
            <a:spLocks noGrp="1"/>
          </p:cNvSpPr>
          <p:nvPr>
            <p:ph type="title"/>
          </p:nvPr>
        </p:nvSpPr>
        <p:spPr>
          <a:xfrm>
            <a:off x="301752" y="228600"/>
            <a:ext cx="8534400" cy="758952"/>
          </a:xfrm>
        </p:spPr>
        <p:txBody>
          <a:bodyPr/>
          <a:lstStyle/>
          <a:p>
            <a:r>
              <a:rPr lang="hr-HR" smtClean="0"/>
              <a:t>Kliknite da biste uredili stil naslova matrice</a:t>
            </a:r>
            <a:endParaRPr lang="en-US"/>
          </a:p>
        </p:txBody>
      </p:sp>
      <p:sp>
        <p:nvSpPr>
          <p:cNvPr id="10" name="Rezervirano mjesto sadržaja 9"/>
          <p:cNvSpPr>
            <a:spLocks noGrp="1"/>
          </p:cNvSpPr>
          <p:nvPr>
            <p:ph sz="half" idx="1"/>
          </p:nvPr>
        </p:nvSpPr>
        <p:spPr>
          <a:xfrm>
            <a:off x="301752" y="1371600"/>
            <a:ext cx="4038600" cy="4681728"/>
          </a:xfrm>
        </p:spPr>
        <p:txBody>
          <a:bodyPr/>
          <a:lstStyle>
            <a:lvl1pPr>
              <a:defRPr sz="2500"/>
            </a:lvl1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12" name="Rezervirano mjesto sadržaja 11"/>
          <p:cNvSpPr>
            <a:spLocks noGrp="1"/>
          </p:cNvSpPr>
          <p:nvPr>
            <p:ph sz="half" idx="2"/>
          </p:nvPr>
        </p:nvSpPr>
        <p:spPr>
          <a:xfrm>
            <a:off x="4800600" y="1371600"/>
            <a:ext cx="4038600" cy="4681728"/>
          </a:xfrm>
        </p:spPr>
        <p:txBody>
          <a:bodyPr/>
          <a:lstStyle>
            <a:lvl1pPr>
              <a:defRPr sz="2500"/>
            </a:lvl1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6" name="Rezervirano mjesto datuma 4"/>
          <p:cNvSpPr>
            <a:spLocks noGrp="1"/>
          </p:cNvSpPr>
          <p:nvPr>
            <p:ph type="dt" sz="half" idx="10"/>
          </p:nvPr>
        </p:nvSpPr>
        <p:spPr>
          <a:xfrm>
            <a:off x="5791200" y="6410325"/>
            <a:ext cx="3044825" cy="365125"/>
          </a:xfrm>
        </p:spPr>
        <p:txBody>
          <a:bodyPr/>
          <a:lstStyle>
            <a:lvl1pPr>
              <a:defRPr/>
            </a:lvl1pPr>
          </a:lstStyle>
          <a:p>
            <a:pPr>
              <a:defRPr/>
            </a:pPr>
            <a:fld id="{17A34DF4-834D-45A5-8530-D876BD36CC0D}" type="datetimeFigureOut">
              <a:rPr lang="sr-Latn-CS"/>
              <a:pPr>
                <a:defRPr/>
              </a:pPr>
              <a:t>26.10.2010</a:t>
            </a:fld>
            <a:endParaRPr lang="hr-HR"/>
          </a:p>
        </p:txBody>
      </p:sp>
      <p:sp>
        <p:nvSpPr>
          <p:cNvPr id="7" name="Rezervirano mjesto podnožja 5"/>
          <p:cNvSpPr>
            <a:spLocks noGrp="1"/>
          </p:cNvSpPr>
          <p:nvPr>
            <p:ph type="ftr" sz="quarter" idx="11"/>
          </p:nvPr>
        </p:nvSpPr>
        <p:spPr/>
        <p:txBody>
          <a:bodyPr/>
          <a:lstStyle>
            <a:lvl1pPr>
              <a:defRPr/>
            </a:lvl1pPr>
          </a:lstStyle>
          <a:p>
            <a:pPr>
              <a:defRPr/>
            </a:pPr>
            <a:endParaRPr lang="hr-HR"/>
          </a:p>
        </p:txBody>
      </p:sp>
      <p:sp>
        <p:nvSpPr>
          <p:cNvPr id="8" name="Rezervirano mjesto broja slajda 6"/>
          <p:cNvSpPr>
            <a:spLocks noGrp="1"/>
          </p:cNvSpPr>
          <p:nvPr>
            <p:ph type="sldNum" sz="quarter" idx="12"/>
          </p:nvPr>
        </p:nvSpPr>
        <p:spPr/>
        <p:txBody>
          <a:bodyPr/>
          <a:lstStyle>
            <a:lvl1pPr>
              <a:defRPr/>
            </a:lvl1pPr>
          </a:lstStyle>
          <a:p>
            <a:pPr>
              <a:defRPr/>
            </a:pPr>
            <a:fld id="{A564C082-9EA4-4253-A7FB-B521793E5134}" type="slidenum">
              <a:rPr lang="hr-HR"/>
              <a:pPr>
                <a:defRPr/>
              </a:pPr>
              <a:t>‹#›</a:t>
            </a:fld>
            <a:endParaRPr lang="hr-HR"/>
          </a:p>
        </p:txBody>
      </p:sp>
    </p:spTree>
  </p:cSld>
  <p:clrMapOvr>
    <a:overrideClrMapping bg1="lt1" tx1="dk1" bg2="lt2" tx2="dk2" accent1="accent1" accent2="accent2" accent3="accent3" accent4="accent4" accent5="accent5" accent6="accent6" hlink="hlink" folHlink="folHlink"/>
  </p:clrMapOvr>
  <p:transition>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Usporedba">
    <p:bg>
      <p:bgRef idx="1001">
        <a:schemeClr val="bg2"/>
      </p:bgRef>
    </p:bg>
    <p:spTree>
      <p:nvGrpSpPr>
        <p:cNvPr id="1" name=""/>
        <p:cNvGrpSpPr/>
        <p:nvPr/>
      </p:nvGrpSpPr>
      <p:grpSpPr>
        <a:xfrm>
          <a:off x="0" y="0"/>
          <a:ext cx="0" cy="0"/>
          <a:chOff x="0" y="0"/>
          <a:chExt cx="0" cy="0"/>
        </a:xfrm>
      </p:grpSpPr>
      <p:sp>
        <p:nvSpPr>
          <p:cNvPr id="7" name="Ravni poveznik 9"/>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Pravokutni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Pravokutni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Pravokutni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Pravokutni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Pravokutnik 10"/>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Pravokutnik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4" name="Ravni poveznik 14"/>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5" name="Pravokutnik 1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6" name="Elipsa 24"/>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Elipsa 2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Rezervirano mjesto teksta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hr-HR" smtClean="0"/>
              <a:t>Kliknite da biste uredili stilove teksta matrice</a:t>
            </a:r>
          </a:p>
        </p:txBody>
      </p:sp>
      <p:sp>
        <p:nvSpPr>
          <p:cNvPr id="4" name="Rezervirano mjesto teksta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hr-HR" smtClean="0"/>
              <a:t>Kliknite da biste uredili stilove teksta matrice</a:t>
            </a:r>
          </a:p>
        </p:txBody>
      </p:sp>
      <p:sp>
        <p:nvSpPr>
          <p:cNvPr id="24" name="Rezervirano mjesto sadržaja 23"/>
          <p:cNvSpPr>
            <a:spLocks noGrp="1"/>
          </p:cNvSpPr>
          <p:nvPr>
            <p:ph sz="quarter" idx="2"/>
          </p:nvPr>
        </p:nvSpPr>
        <p:spPr>
          <a:xfrm>
            <a:off x="301752" y="2471383"/>
            <a:ext cx="4041648" cy="3818404"/>
          </a:xfrm>
        </p:spPr>
        <p:txBody>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26" name="Rezervirano mjesto sadržaja 25"/>
          <p:cNvSpPr>
            <a:spLocks noGrp="1"/>
          </p:cNvSpPr>
          <p:nvPr>
            <p:ph sz="quarter" idx="4"/>
          </p:nvPr>
        </p:nvSpPr>
        <p:spPr>
          <a:xfrm>
            <a:off x="4800600" y="2471383"/>
            <a:ext cx="4038600" cy="3822192"/>
          </a:xfrm>
        </p:spPr>
        <p:txBody>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23" name="Naslov 22"/>
          <p:cNvSpPr>
            <a:spLocks noGrp="1"/>
          </p:cNvSpPr>
          <p:nvPr>
            <p:ph type="title"/>
          </p:nvPr>
        </p:nvSpPr>
        <p:spPr/>
        <p:txBody>
          <a:bodyPr rtlCol="0"/>
          <a:lstStyle/>
          <a:p>
            <a:r>
              <a:rPr lang="hr-HR" smtClean="0"/>
              <a:t>Kliknite da biste uredili stil naslova matrice</a:t>
            </a:r>
            <a:endParaRPr lang="en-US"/>
          </a:p>
        </p:txBody>
      </p:sp>
      <p:sp>
        <p:nvSpPr>
          <p:cNvPr id="18" name="Rezervirano mjesto datuma 6"/>
          <p:cNvSpPr>
            <a:spLocks noGrp="1"/>
          </p:cNvSpPr>
          <p:nvPr>
            <p:ph type="dt" sz="half" idx="10"/>
          </p:nvPr>
        </p:nvSpPr>
        <p:spPr/>
        <p:txBody>
          <a:bodyPr/>
          <a:lstStyle>
            <a:lvl1pPr>
              <a:defRPr/>
            </a:lvl1pPr>
          </a:lstStyle>
          <a:p>
            <a:pPr>
              <a:defRPr/>
            </a:pPr>
            <a:fld id="{7BFBDFD6-BB7E-4C7E-92A3-345C763D5663}" type="datetimeFigureOut">
              <a:rPr lang="sr-Latn-CS"/>
              <a:pPr>
                <a:defRPr/>
              </a:pPr>
              <a:t>26.10.2010</a:t>
            </a:fld>
            <a:endParaRPr lang="hr-HR"/>
          </a:p>
        </p:txBody>
      </p:sp>
      <p:sp>
        <p:nvSpPr>
          <p:cNvPr id="19" name="Rezervirano mjesto podnožja 7"/>
          <p:cNvSpPr>
            <a:spLocks noGrp="1"/>
          </p:cNvSpPr>
          <p:nvPr>
            <p:ph type="ftr" sz="quarter" idx="11"/>
          </p:nvPr>
        </p:nvSpPr>
        <p:spPr>
          <a:xfrm>
            <a:off x="304800" y="6410325"/>
            <a:ext cx="3581400" cy="365125"/>
          </a:xfrm>
        </p:spPr>
        <p:txBody>
          <a:bodyPr/>
          <a:lstStyle>
            <a:lvl1pPr>
              <a:defRPr/>
            </a:lvl1pPr>
          </a:lstStyle>
          <a:p>
            <a:pPr>
              <a:defRPr/>
            </a:pPr>
            <a:endParaRPr lang="hr-HR"/>
          </a:p>
        </p:txBody>
      </p:sp>
      <p:sp>
        <p:nvSpPr>
          <p:cNvPr id="20" name="Rezervirano mjesto broja slajda 8"/>
          <p:cNvSpPr>
            <a:spLocks noGrp="1"/>
          </p:cNvSpPr>
          <p:nvPr>
            <p:ph type="sldNum" sz="quarter" idx="12"/>
          </p:nvPr>
        </p:nvSpPr>
        <p:spPr>
          <a:xfrm>
            <a:off x="4343400" y="1042988"/>
            <a:ext cx="457200" cy="441325"/>
          </a:xfrm>
        </p:spPr>
        <p:txBody>
          <a:bodyPr/>
          <a:lstStyle>
            <a:lvl1pPr algn="ctr">
              <a:defRPr/>
            </a:lvl1pPr>
          </a:lstStyle>
          <a:p>
            <a:pPr>
              <a:defRPr/>
            </a:pPr>
            <a:fld id="{BC97D69E-1352-4D63-A784-C1F4B5C07374}" type="slidenum">
              <a:rPr lang="hr-HR"/>
              <a:pPr>
                <a:defRPr/>
              </a:pPr>
              <a:t>‹#›</a:t>
            </a:fld>
            <a:endParaRPr lang="hr-HR"/>
          </a:p>
        </p:txBody>
      </p:sp>
    </p:spTree>
  </p:cSld>
  <p:clrMapOvr>
    <a:overrideClrMapping bg1="lt1" tx1="dk1" bg2="lt2" tx2="dk2" accent1="accent1" accent2="accent2" accent3="accent3" accent4="accent4" accent5="accent5" accent6="accent6" hlink="hlink" folHlink="folHlink"/>
  </p:clrMapOvr>
  <p:transition>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en-US"/>
          </a:p>
        </p:txBody>
      </p:sp>
      <p:sp>
        <p:nvSpPr>
          <p:cNvPr id="3" name="Rezervirano mjesto datuma 2"/>
          <p:cNvSpPr>
            <a:spLocks noGrp="1"/>
          </p:cNvSpPr>
          <p:nvPr>
            <p:ph type="dt" sz="half" idx="10"/>
          </p:nvPr>
        </p:nvSpPr>
        <p:spPr/>
        <p:txBody>
          <a:bodyPr/>
          <a:lstStyle>
            <a:lvl1pPr>
              <a:defRPr/>
            </a:lvl1pPr>
          </a:lstStyle>
          <a:p>
            <a:pPr>
              <a:defRPr/>
            </a:pPr>
            <a:fld id="{C2EDA1D3-6148-4B62-81FF-554088AB62E4}" type="datetimeFigureOut">
              <a:rPr lang="sr-Latn-CS"/>
              <a:pPr>
                <a:defRPr/>
              </a:pPr>
              <a:t>26.10.2010</a:t>
            </a:fld>
            <a:endParaRPr lang="hr-HR"/>
          </a:p>
        </p:txBody>
      </p:sp>
      <p:sp>
        <p:nvSpPr>
          <p:cNvPr id="4" name="Rezervirano mjesto podnožja 3"/>
          <p:cNvSpPr>
            <a:spLocks noGrp="1"/>
          </p:cNvSpPr>
          <p:nvPr>
            <p:ph type="ftr" sz="quarter" idx="11"/>
          </p:nvPr>
        </p:nvSpPr>
        <p:spPr/>
        <p:txBody>
          <a:bodyPr/>
          <a:lstStyle>
            <a:lvl1pPr>
              <a:defRPr/>
            </a:lvl1pPr>
          </a:lstStyle>
          <a:p>
            <a:pPr>
              <a:defRPr/>
            </a:pPr>
            <a:endParaRPr lang="hr-HR"/>
          </a:p>
        </p:txBody>
      </p:sp>
      <p:sp>
        <p:nvSpPr>
          <p:cNvPr id="5" name="Rezervirano mjesto broja slajda 4"/>
          <p:cNvSpPr>
            <a:spLocks noGrp="1"/>
          </p:cNvSpPr>
          <p:nvPr>
            <p:ph type="sldNum" sz="quarter" idx="12"/>
          </p:nvPr>
        </p:nvSpPr>
        <p:spPr>
          <a:xfrm>
            <a:off x="4343400" y="1036638"/>
            <a:ext cx="457200" cy="441325"/>
          </a:xfrm>
        </p:spPr>
        <p:txBody>
          <a:bodyPr/>
          <a:lstStyle>
            <a:lvl1pPr>
              <a:defRPr/>
            </a:lvl1pPr>
          </a:lstStyle>
          <a:p>
            <a:pPr>
              <a:defRPr/>
            </a:pPr>
            <a:fld id="{3B66CB28-9EBC-4329-86C1-8049FE3A8ED4}" type="slidenum">
              <a:rPr lang="hr-HR"/>
              <a:pPr>
                <a:defRPr/>
              </a:pPr>
              <a:t>‹#›</a:t>
            </a:fld>
            <a:endParaRPr lang="hr-HR"/>
          </a:p>
        </p:txBody>
      </p:sp>
    </p:spTree>
  </p:cSld>
  <p:clrMapOvr>
    <a:masterClrMapping/>
  </p:clrMapOvr>
  <p:transition>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azno">
    <p:spTree>
      <p:nvGrpSpPr>
        <p:cNvPr id="1" name=""/>
        <p:cNvGrpSpPr/>
        <p:nvPr/>
      </p:nvGrpSpPr>
      <p:grpSpPr>
        <a:xfrm>
          <a:off x="0" y="0"/>
          <a:ext cx="0" cy="0"/>
          <a:chOff x="0" y="0"/>
          <a:chExt cx="0" cy="0"/>
        </a:xfrm>
      </p:grpSpPr>
      <p:sp>
        <p:nvSpPr>
          <p:cNvPr id="2" name="Pravokutni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3" name="Pravokutnik 7"/>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4" name="Pravokutni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Pravokutni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Pravokutnik 4"/>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Pravokutnik 5"/>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8" name="Rezervirano mjesto datuma 1"/>
          <p:cNvSpPr>
            <a:spLocks noGrp="1"/>
          </p:cNvSpPr>
          <p:nvPr>
            <p:ph type="dt" sz="half" idx="10"/>
          </p:nvPr>
        </p:nvSpPr>
        <p:spPr/>
        <p:txBody>
          <a:bodyPr/>
          <a:lstStyle>
            <a:lvl1pPr>
              <a:defRPr/>
            </a:lvl1pPr>
          </a:lstStyle>
          <a:p>
            <a:pPr>
              <a:defRPr/>
            </a:pPr>
            <a:fld id="{BA1B4D79-A4CD-4A73-87AD-5134B843200D}" type="datetimeFigureOut">
              <a:rPr lang="sr-Latn-CS"/>
              <a:pPr>
                <a:defRPr/>
              </a:pPr>
              <a:t>26.10.2010</a:t>
            </a:fld>
            <a:endParaRPr lang="hr-HR"/>
          </a:p>
        </p:txBody>
      </p:sp>
      <p:sp>
        <p:nvSpPr>
          <p:cNvPr id="9" name="Rezervirano mjesto podnožja 2"/>
          <p:cNvSpPr>
            <a:spLocks noGrp="1"/>
          </p:cNvSpPr>
          <p:nvPr>
            <p:ph type="ftr" sz="quarter" idx="11"/>
          </p:nvPr>
        </p:nvSpPr>
        <p:spPr/>
        <p:txBody>
          <a:bodyPr/>
          <a:lstStyle>
            <a:lvl1pPr>
              <a:defRPr/>
            </a:lvl1pPr>
          </a:lstStyle>
          <a:p>
            <a:pPr>
              <a:defRPr/>
            </a:pPr>
            <a:endParaRPr lang="hr-HR"/>
          </a:p>
        </p:txBody>
      </p:sp>
      <p:sp>
        <p:nvSpPr>
          <p:cNvPr id="10" name="Rezervirano mjesto broja slajda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2EAF74B3-4AD1-44BF-AD70-573C936445ED}" type="slidenum">
              <a:rPr lang="hr-HR"/>
              <a:pPr>
                <a:defRPr/>
              </a:pPr>
              <a:t>‹#›</a:t>
            </a:fld>
            <a:endParaRPr lang="hr-HR"/>
          </a:p>
        </p:txBody>
      </p:sp>
    </p:spTree>
  </p:cSld>
  <p:clrMapOvr>
    <a:masterClrMapping/>
  </p:clrMapOvr>
  <p:transition>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držaj s opisom">
    <p:spTree>
      <p:nvGrpSpPr>
        <p:cNvPr id="1" name=""/>
        <p:cNvGrpSpPr/>
        <p:nvPr/>
      </p:nvGrpSpPr>
      <p:grpSpPr>
        <a:xfrm>
          <a:off x="0" y="0"/>
          <a:ext cx="0" cy="0"/>
          <a:chOff x="0" y="0"/>
          <a:chExt cx="0" cy="0"/>
        </a:xfrm>
      </p:grpSpPr>
      <p:sp>
        <p:nvSpPr>
          <p:cNvPr id="5" name="Pravokutnik 18"/>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Pravokutni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Pravokutni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Pravokutnik 15"/>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Pravokutni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Pravokutni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Pravokutnik 7"/>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2" name="Ravni poveznik 8"/>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3" name="Elipsa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Elipsa 10"/>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Pravokutnik 20"/>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Naslov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hr-HR" smtClean="0"/>
              <a:t>Kliknite da biste uredili stil naslova matrice</a:t>
            </a:r>
            <a:endParaRPr lang="en-US"/>
          </a:p>
        </p:txBody>
      </p:sp>
      <p:sp>
        <p:nvSpPr>
          <p:cNvPr id="3" name="Rezervirano mjesto teksta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hr-HR" smtClean="0"/>
              <a:t>Kliknite da biste uredili stilove teksta matrice</a:t>
            </a:r>
          </a:p>
        </p:txBody>
      </p:sp>
      <p:sp>
        <p:nvSpPr>
          <p:cNvPr id="20" name="Rezervirano mjesto sadržaja 19"/>
          <p:cNvSpPr>
            <a:spLocks noGrp="1"/>
          </p:cNvSpPr>
          <p:nvPr>
            <p:ph sz="quarter" idx="1"/>
          </p:nvPr>
        </p:nvSpPr>
        <p:spPr>
          <a:xfrm>
            <a:off x="3124200" y="685800"/>
            <a:ext cx="5638800" cy="5410200"/>
          </a:xfrm>
        </p:spPr>
        <p:txBody>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16" name="Rezervirano mjesto broja slajda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97305E79-3C79-4FC8-91E8-8B3985F5A304}" type="slidenum">
              <a:rPr lang="hr-HR"/>
              <a:pPr>
                <a:defRPr/>
              </a:pPr>
              <a:t>‹#›</a:t>
            </a:fld>
            <a:endParaRPr lang="hr-HR"/>
          </a:p>
        </p:txBody>
      </p:sp>
      <p:sp>
        <p:nvSpPr>
          <p:cNvPr id="17" name="Rezervirano mjesto datuma 4"/>
          <p:cNvSpPr>
            <a:spLocks noGrp="1"/>
          </p:cNvSpPr>
          <p:nvPr>
            <p:ph type="dt" sz="half" idx="11"/>
          </p:nvPr>
        </p:nvSpPr>
        <p:spPr/>
        <p:txBody>
          <a:bodyPr/>
          <a:lstStyle>
            <a:lvl1pPr>
              <a:defRPr/>
            </a:lvl1pPr>
          </a:lstStyle>
          <a:p>
            <a:pPr>
              <a:defRPr/>
            </a:pPr>
            <a:fld id="{9FC7CDF9-C5AB-46F1-A5F1-570D628D6E7F}" type="datetimeFigureOut">
              <a:rPr lang="sr-Latn-CS"/>
              <a:pPr>
                <a:defRPr/>
              </a:pPr>
              <a:t>26.10.2010</a:t>
            </a:fld>
            <a:endParaRPr lang="hr-HR"/>
          </a:p>
        </p:txBody>
      </p:sp>
      <p:sp>
        <p:nvSpPr>
          <p:cNvPr id="18" name="Rezervirano mjesto podnožja 5"/>
          <p:cNvSpPr>
            <a:spLocks noGrp="1"/>
          </p:cNvSpPr>
          <p:nvPr>
            <p:ph type="ftr" sz="quarter" idx="12"/>
          </p:nvPr>
        </p:nvSpPr>
        <p:spPr>
          <a:xfrm>
            <a:off x="301625" y="6410325"/>
            <a:ext cx="3382963" cy="366713"/>
          </a:xfrm>
        </p:spPr>
        <p:txBody>
          <a:bodyPr/>
          <a:lstStyle>
            <a:lvl1pPr>
              <a:defRPr/>
            </a:lvl1pPr>
          </a:lstStyle>
          <a:p>
            <a:pPr>
              <a:defRPr/>
            </a:pPr>
            <a:endParaRPr lang="hr-HR"/>
          </a:p>
        </p:txBody>
      </p:sp>
    </p:spTree>
  </p:cSld>
  <p:clrMapOvr>
    <a:overrideClrMapping bg1="lt1" tx1="dk1" bg2="lt2" tx2="dk2" accent1="accent1" accent2="accent2" accent3="accent3" accent4="accent4" accent5="accent5" accent6="accent6" hlink="hlink" folHlink="folHlink"/>
  </p:clrMapOvr>
  <p:transition>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spTree>
      <p:nvGrpSpPr>
        <p:cNvPr id="1" name=""/>
        <p:cNvGrpSpPr/>
        <p:nvPr/>
      </p:nvGrpSpPr>
      <p:grpSpPr>
        <a:xfrm>
          <a:off x="0" y="0"/>
          <a:ext cx="0" cy="0"/>
          <a:chOff x="0" y="0"/>
          <a:chExt cx="0" cy="0"/>
        </a:xfrm>
      </p:grpSpPr>
      <p:sp>
        <p:nvSpPr>
          <p:cNvPr id="5" name="Ravni poveznik 20"/>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Pravokutni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Pravokutni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Pravokutni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Pravokutni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Pravokutnik 1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Pravokutni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Pravokutnik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3" name="Elipsa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Elipsa 12"/>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Pravokutnik 21"/>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Naslov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hr-HR" smtClean="0"/>
              <a:t>Kliknite da biste uredili stil naslova matrice</a:t>
            </a:r>
            <a:endParaRPr lang="en-US"/>
          </a:p>
        </p:txBody>
      </p:sp>
      <p:sp>
        <p:nvSpPr>
          <p:cNvPr id="3" name="Rezervirano mjesto slike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hr-HR" noProof="0" smtClean="0"/>
              <a:t>Pritisnite ikonu za dodavanje slike</a:t>
            </a:r>
            <a:endParaRPr lang="en-US" noProof="0" dirty="0"/>
          </a:p>
        </p:txBody>
      </p:sp>
      <p:sp>
        <p:nvSpPr>
          <p:cNvPr id="4" name="Rezervirano mjesto teksta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hr-HR" smtClean="0"/>
              <a:t>Kliknite da biste uredili stilove teksta matrice</a:t>
            </a:r>
          </a:p>
        </p:txBody>
      </p:sp>
      <p:sp>
        <p:nvSpPr>
          <p:cNvPr id="16" name="Rezervirano mjesto broja slajda 6"/>
          <p:cNvSpPr>
            <a:spLocks noGrp="1"/>
          </p:cNvSpPr>
          <p:nvPr>
            <p:ph type="sldNum" sz="quarter" idx="10"/>
          </p:nvPr>
        </p:nvSpPr>
        <p:spPr>
          <a:xfrm>
            <a:off x="1371600" y="312738"/>
            <a:ext cx="457200" cy="441325"/>
          </a:xfrm>
        </p:spPr>
        <p:txBody>
          <a:bodyPr/>
          <a:lstStyle>
            <a:lvl1pPr>
              <a:defRPr/>
            </a:lvl1pPr>
          </a:lstStyle>
          <a:p>
            <a:pPr>
              <a:defRPr/>
            </a:pPr>
            <a:fld id="{A430BBA2-32C0-492F-9F02-AB9B9A15C92F}" type="slidenum">
              <a:rPr lang="hr-HR"/>
              <a:pPr>
                <a:defRPr/>
              </a:pPr>
              <a:t>‹#›</a:t>
            </a:fld>
            <a:endParaRPr lang="hr-HR"/>
          </a:p>
        </p:txBody>
      </p:sp>
      <p:sp>
        <p:nvSpPr>
          <p:cNvPr id="17" name="Rezervirano mjesto datuma 4"/>
          <p:cNvSpPr>
            <a:spLocks noGrp="1"/>
          </p:cNvSpPr>
          <p:nvPr>
            <p:ph type="dt" sz="half" idx="11"/>
          </p:nvPr>
        </p:nvSpPr>
        <p:spPr>
          <a:xfrm>
            <a:off x="5788025" y="6405563"/>
            <a:ext cx="3044825" cy="365125"/>
          </a:xfrm>
        </p:spPr>
        <p:txBody>
          <a:bodyPr/>
          <a:lstStyle>
            <a:lvl1pPr>
              <a:defRPr/>
            </a:lvl1pPr>
          </a:lstStyle>
          <a:p>
            <a:pPr>
              <a:defRPr/>
            </a:pPr>
            <a:fld id="{F3B9CBBB-05C1-433C-8535-1BF1D46F0E4D}" type="datetimeFigureOut">
              <a:rPr lang="sr-Latn-CS"/>
              <a:pPr>
                <a:defRPr/>
              </a:pPr>
              <a:t>26.10.2010</a:t>
            </a:fld>
            <a:endParaRPr lang="hr-HR"/>
          </a:p>
        </p:txBody>
      </p:sp>
      <p:sp>
        <p:nvSpPr>
          <p:cNvPr id="18" name="Rezervirano mjesto podnožja 5"/>
          <p:cNvSpPr>
            <a:spLocks noGrp="1"/>
          </p:cNvSpPr>
          <p:nvPr>
            <p:ph type="ftr" sz="quarter" idx="12"/>
          </p:nvPr>
        </p:nvSpPr>
        <p:spPr>
          <a:xfrm>
            <a:off x="301625" y="6410325"/>
            <a:ext cx="3584575" cy="366713"/>
          </a:xfrm>
        </p:spPr>
        <p:txBody>
          <a:bodyPr/>
          <a:lstStyle>
            <a:lvl1pPr>
              <a:defRPr/>
            </a:lvl1pPr>
          </a:lstStyle>
          <a:p>
            <a:pPr>
              <a:defRPr/>
            </a:pPr>
            <a:endParaRPr lang="hr-HR"/>
          </a:p>
        </p:txBody>
      </p:sp>
    </p:spTree>
  </p:cSld>
  <p:clrMapOvr>
    <a:masterClrMapping/>
  </p:clrMapOvr>
  <p:transition>
    <p:pu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Pravokutni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6" name="Pravokutnik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8" name="Pravokutni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9" name="Pravokutni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Pravokutnik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4" name="Rezervirano mjesto datuma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a:solidFill>
                  <a:srgbClr val="FFFFFF"/>
                </a:solidFill>
                <a:latin typeface="+mn-lt"/>
              </a:defRPr>
            </a:lvl1pPr>
          </a:lstStyle>
          <a:p>
            <a:pPr>
              <a:defRPr/>
            </a:pPr>
            <a:fld id="{1CF0CB44-91FD-41D7-B126-E7A70D13FA66}" type="datetimeFigureOut">
              <a:rPr lang="sr-Latn-CS"/>
              <a:pPr>
                <a:defRPr/>
              </a:pPr>
              <a:t>26.10.2010</a:t>
            </a:fld>
            <a:endParaRPr lang="hr-HR"/>
          </a:p>
        </p:txBody>
      </p:sp>
      <p:sp>
        <p:nvSpPr>
          <p:cNvPr id="3" name="Rezervirano mjesto podnožja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defRPr>
            </a:lvl1pPr>
          </a:lstStyle>
          <a:p>
            <a:pPr>
              <a:defRPr/>
            </a:pPr>
            <a:endParaRPr lang="hr-HR"/>
          </a:p>
        </p:txBody>
      </p:sp>
      <p:sp>
        <p:nvSpPr>
          <p:cNvPr id="8" name="Pravokutnik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Ravni poveznik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Elipsa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Elipsa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Rezervirano mjesto broja slajda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a:solidFill>
                  <a:schemeClr val="accent3">
                    <a:shade val="75000"/>
                  </a:schemeClr>
                </a:solidFill>
                <a:latin typeface="+mn-lt"/>
              </a:defRPr>
            </a:lvl1pPr>
          </a:lstStyle>
          <a:p>
            <a:pPr>
              <a:defRPr/>
            </a:pPr>
            <a:fld id="{37CC09F2-EE17-4183-A926-F5517459D67A}" type="slidenum">
              <a:rPr lang="hr-HR"/>
              <a:pPr>
                <a:defRPr/>
              </a:pPr>
              <a:t>‹#›</a:t>
            </a:fld>
            <a:endParaRPr lang="hr-HR"/>
          </a:p>
        </p:txBody>
      </p:sp>
      <p:sp>
        <p:nvSpPr>
          <p:cNvPr id="1038" name="Rezervirano mjesto naslova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hr-HR" smtClean="0"/>
              <a:t>Kliknite da biste uredili stil naslova matrice</a:t>
            </a:r>
            <a:endParaRPr lang="en-US" smtClean="0"/>
          </a:p>
        </p:txBody>
      </p:sp>
      <p:sp>
        <p:nvSpPr>
          <p:cNvPr id="1039" name="Rezervirano mjesto teksta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smtClean="0"/>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ransition>
    <p:push/>
  </p:transition>
  <p:txStyles>
    <p:titleStyle>
      <a:lvl1pPr algn="ctr" rtl="0" eaLnBrk="0" fontAlgn="base" hangingPunct="0">
        <a:spcBef>
          <a:spcPct val="0"/>
        </a:spcBef>
        <a:spcAft>
          <a:spcPct val="0"/>
        </a:spcAft>
        <a:defRPr sz="3300" kern="1200">
          <a:solidFill>
            <a:srgbClr val="7B9899"/>
          </a:solidFill>
          <a:latin typeface="+mj-lt"/>
          <a:ea typeface="+mj-ea"/>
          <a:cs typeface="+mj-cs"/>
        </a:defRPr>
      </a:lvl1pPr>
      <a:lvl2pPr algn="ctr" rtl="0" eaLnBrk="0" fontAlgn="base" hangingPunct="0">
        <a:spcBef>
          <a:spcPct val="0"/>
        </a:spcBef>
        <a:spcAft>
          <a:spcPct val="0"/>
        </a:spcAft>
        <a:defRPr sz="3300">
          <a:solidFill>
            <a:srgbClr val="7B9899"/>
          </a:solidFill>
          <a:latin typeface="Georgia" pitchFamily="18" charset="0"/>
        </a:defRPr>
      </a:lvl2pPr>
      <a:lvl3pPr algn="ctr" rtl="0" eaLnBrk="0" fontAlgn="base" hangingPunct="0">
        <a:spcBef>
          <a:spcPct val="0"/>
        </a:spcBef>
        <a:spcAft>
          <a:spcPct val="0"/>
        </a:spcAft>
        <a:defRPr sz="3300">
          <a:solidFill>
            <a:srgbClr val="7B9899"/>
          </a:solidFill>
          <a:latin typeface="Georgia" pitchFamily="18" charset="0"/>
        </a:defRPr>
      </a:lvl3pPr>
      <a:lvl4pPr algn="ctr" rtl="0" eaLnBrk="0" fontAlgn="base" hangingPunct="0">
        <a:spcBef>
          <a:spcPct val="0"/>
        </a:spcBef>
        <a:spcAft>
          <a:spcPct val="0"/>
        </a:spcAft>
        <a:defRPr sz="3300">
          <a:solidFill>
            <a:srgbClr val="7B9899"/>
          </a:solidFill>
          <a:latin typeface="Georgia" pitchFamily="18" charset="0"/>
        </a:defRPr>
      </a:lvl4pPr>
      <a:lvl5pPr algn="ctr" rtl="0" eaLnBrk="0" fontAlgn="base" hangingPunct="0">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sz="20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design-ers.net/rijecnik/redir.asp?define=ARPANet"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slov 2"/>
          <p:cNvSpPr>
            <a:spLocks noGrp="1"/>
          </p:cNvSpPr>
          <p:nvPr>
            <p:ph type="subTitle" idx="1"/>
          </p:nvPr>
        </p:nvSpPr>
        <p:spPr/>
        <p:txBody>
          <a:bodyPr>
            <a:noAutofit/>
          </a:bodyPr>
          <a:lstStyle/>
          <a:p>
            <a:pPr eaLnBrk="1" fontAlgn="auto" hangingPunct="1">
              <a:spcAft>
                <a:spcPts val="0"/>
              </a:spcAft>
              <a:buFont typeface="Wingdings 2"/>
              <a:buNone/>
              <a:defRPr/>
            </a:pPr>
            <a:r>
              <a:rPr lang="hr-HR" sz="6600" dirty="0" smtClean="0"/>
              <a:t>Internet Abeceda</a:t>
            </a:r>
            <a:endParaRPr lang="hr-HR" sz="6600" dirty="0"/>
          </a:p>
        </p:txBody>
      </p:sp>
      <p:sp>
        <p:nvSpPr>
          <p:cNvPr id="13314" name="Naslov 1"/>
          <p:cNvSpPr>
            <a:spLocks noGrp="1"/>
          </p:cNvSpPr>
          <p:nvPr>
            <p:ph type="ctrTitle"/>
          </p:nvPr>
        </p:nvSpPr>
        <p:spPr/>
        <p:txBody>
          <a:bodyPr/>
          <a:lstStyle/>
          <a:p>
            <a:pPr eaLnBrk="1" hangingPunct="1"/>
            <a:r>
              <a:rPr lang="hr-HR" smtClean="0"/>
              <a:t>Pojmovnik Interneta</a:t>
            </a:r>
          </a:p>
        </p:txBody>
      </p:sp>
    </p:spTree>
  </p:cSld>
  <p:clrMapOvr>
    <a:masterClrMapping/>
  </p:clrMapOvr>
  <p:transition advTm="1985">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Slika 3" descr="images.jpe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2530" name="Naslov 1"/>
          <p:cNvSpPr>
            <a:spLocks noGrp="1"/>
          </p:cNvSpPr>
          <p:nvPr>
            <p:ph type="title"/>
          </p:nvPr>
        </p:nvSpPr>
        <p:spPr/>
        <p:txBody>
          <a:bodyPr/>
          <a:lstStyle/>
          <a:p>
            <a:pPr eaLnBrk="1" hangingPunct="1"/>
            <a:r>
              <a:rPr lang="hr-HR" sz="4800" smtClean="0">
                <a:solidFill>
                  <a:srgbClr val="7B9899"/>
                </a:solidFill>
              </a:rPr>
              <a:t>I: </a:t>
            </a:r>
            <a:r>
              <a:rPr lang="hr-HR" sz="4800" b="1" smtClean="0">
                <a:solidFill>
                  <a:srgbClr val="7B9899"/>
                </a:solidFill>
              </a:rPr>
              <a:t>Internet</a:t>
            </a:r>
            <a:endParaRPr lang="hr-HR" sz="4800" smtClean="0">
              <a:solidFill>
                <a:srgbClr val="7B9899"/>
              </a:solidFill>
            </a:endParaRPr>
          </a:p>
        </p:txBody>
      </p:sp>
      <p:sp>
        <p:nvSpPr>
          <p:cNvPr id="3" name="Rezervirano mjesto sadržaja 2"/>
          <p:cNvSpPr>
            <a:spLocks noGrp="1"/>
          </p:cNvSpPr>
          <p:nvPr>
            <p:ph sz="quarter" idx="1"/>
          </p:nvPr>
        </p:nvSpPr>
        <p:spPr>
          <a:xfrm>
            <a:off x="301625" y="1527175"/>
            <a:ext cx="8504238" cy="4572000"/>
          </a:xfrm>
        </p:spPr>
        <p:txBody>
          <a:bodyPr>
            <a:normAutofit fontScale="77500" lnSpcReduction="20000"/>
          </a:bodyPr>
          <a:lstStyle/>
          <a:p>
            <a:pPr marL="274320" indent="-274320" eaLnBrk="1" fontAlgn="auto" hangingPunct="1">
              <a:spcAft>
                <a:spcPts val="0"/>
              </a:spcAft>
              <a:buFont typeface="Wingdings 2"/>
              <a:buChar char=""/>
              <a:defRPr/>
            </a:pPr>
            <a:r>
              <a:rPr lang="hr-HR" dirty="0" smtClean="0">
                <a:latin typeface="Algerian" pitchFamily="82" charset="0"/>
              </a:rPr>
              <a:t>Internet: (Veliko slovo I) Ogromna kolekcija </a:t>
            </a:r>
            <a:r>
              <a:rPr lang="hr-HR" dirty="0" err="1" smtClean="0">
                <a:latin typeface="Algerian" pitchFamily="82" charset="0"/>
              </a:rPr>
              <a:t>medusobno</a:t>
            </a:r>
            <a:r>
              <a:rPr lang="hr-HR" dirty="0" smtClean="0">
                <a:latin typeface="Algerian" pitchFamily="82" charset="0"/>
              </a:rPr>
              <a:t> spojenih (</a:t>
            </a:r>
            <a:r>
              <a:rPr lang="hr-HR" dirty="0" err="1" smtClean="0">
                <a:latin typeface="Algerian" pitchFamily="82" charset="0"/>
              </a:rPr>
              <a:t>inter</a:t>
            </a:r>
            <a:r>
              <a:rPr lang="hr-HR" dirty="0" smtClean="0">
                <a:latin typeface="Algerian" pitchFamily="82" charset="0"/>
              </a:rPr>
              <a:t>-</a:t>
            </a:r>
            <a:r>
              <a:rPr lang="hr-HR" dirty="0" err="1" smtClean="0">
                <a:latin typeface="Algerian" pitchFamily="82" charset="0"/>
              </a:rPr>
              <a:t>connected</a:t>
            </a:r>
            <a:r>
              <a:rPr lang="hr-HR" dirty="0" smtClean="0">
                <a:latin typeface="Algerian" pitchFamily="82" charset="0"/>
              </a:rPr>
              <a:t> </a:t>
            </a:r>
            <a:r>
              <a:rPr lang="hr-HR" dirty="0" err="1" smtClean="0">
                <a:latin typeface="Algerian" pitchFamily="82" charset="0"/>
              </a:rPr>
              <a:t>networks</a:t>
            </a:r>
            <a:r>
              <a:rPr lang="hr-HR" dirty="0" smtClean="0">
                <a:latin typeface="Algerian" pitchFamily="82" charset="0"/>
              </a:rPr>
              <a:t>) </a:t>
            </a:r>
            <a:r>
              <a:rPr lang="hr-HR" dirty="0" err="1" smtClean="0">
                <a:latin typeface="Algerian" pitchFamily="82" charset="0"/>
              </a:rPr>
              <a:t>racunalnih</a:t>
            </a:r>
            <a:r>
              <a:rPr lang="hr-HR" dirty="0" smtClean="0">
                <a:latin typeface="Algerian" pitchFamily="82" charset="0"/>
              </a:rPr>
              <a:t> mreža gdje se koriste TCP/IP protokoli i koja je evoluirala od ARPANET-a iz kasnih ‘60-tih i ranih ‘70-tih.</a:t>
            </a:r>
            <a:br>
              <a:rPr lang="hr-HR" dirty="0" smtClean="0">
                <a:latin typeface="Algerian" pitchFamily="82" charset="0"/>
              </a:rPr>
            </a:br>
            <a:r>
              <a:rPr lang="hr-HR" dirty="0" smtClean="0">
                <a:latin typeface="Algerian" pitchFamily="82" charset="0"/>
              </a:rPr>
              <a:t>Internet: (Malo slovo i) Svaki put kad spojite 2 ili više </a:t>
            </a:r>
            <a:r>
              <a:rPr lang="hr-HR" dirty="0" err="1" smtClean="0">
                <a:latin typeface="Algerian" pitchFamily="82" charset="0"/>
              </a:rPr>
              <a:t>racunalne</a:t>
            </a:r>
            <a:r>
              <a:rPr lang="hr-HR" dirty="0" smtClean="0">
                <a:latin typeface="Algerian" pitchFamily="82" charset="0"/>
              </a:rPr>
              <a:t> mreže, imate internet.</a:t>
            </a:r>
            <a:br>
              <a:rPr lang="hr-HR" dirty="0" smtClean="0">
                <a:latin typeface="Algerian" pitchFamily="82" charset="0"/>
              </a:rPr>
            </a:br>
            <a:r>
              <a:rPr lang="hr-HR" dirty="0" smtClean="0">
                <a:latin typeface="Algerian" pitchFamily="82" charset="0"/>
              </a:rPr>
              <a:t>Intranet: Privatna </a:t>
            </a:r>
            <a:r>
              <a:rPr lang="hr-HR" dirty="0" err="1" smtClean="0">
                <a:latin typeface="Algerian" pitchFamily="82" charset="0"/>
              </a:rPr>
              <a:t>racunalna</a:t>
            </a:r>
            <a:r>
              <a:rPr lang="hr-HR" dirty="0" smtClean="0">
                <a:latin typeface="Algerian" pitchFamily="82" charset="0"/>
              </a:rPr>
              <a:t> mreža unutar firme ili organizacije, koja koristi iste programe koje nalazite i na javnoj mreži Internet, (to su programi WWW klijent programi, kao što su IE i NN, i WWW poslužitelj programi), ali samo za unutrašnju upotrebu.</a:t>
            </a:r>
            <a:br>
              <a:rPr lang="hr-HR" dirty="0" smtClean="0">
                <a:latin typeface="Algerian" pitchFamily="82" charset="0"/>
              </a:rPr>
            </a:br>
            <a:r>
              <a:rPr lang="hr-HR" dirty="0" smtClean="0">
                <a:latin typeface="Algerian" pitchFamily="82" charset="0"/>
              </a:rPr>
              <a:t>Kako popularnost Interneta raste, mnogi alati korišteni na Internetu koriste se u privatnim mrežama. Kao i na Internetu, web poslužitelji su i ovdje zasjenili sve ostale. Web poslužitelji u Intranetu na raspolaganju su samo djelatnicima </a:t>
            </a:r>
            <a:r>
              <a:rPr lang="hr-HR" dirty="0" err="1" smtClean="0">
                <a:latin typeface="Algerian" pitchFamily="82" charset="0"/>
              </a:rPr>
              <a:t>doticne</a:t>
            </a:r>
            <a:r>
              <a:rPr lang="hr-HR" dirty="0" smtClean="0">
                <a:latin typeface="Algerian" pitchFamily="82" charset="0"/>
              </a:rPr>
              <a:t> firme</a:t>
            </a:r>
            <a:r>
              <a:rPr lang="hr-HR" dirty="0" smtClean="0"/>
              <a:t>.</a:t>
            </a:r>
            <a:endParaRPr lang="hr-HR" dirty="0"/>
          </a:p>
        </p:txBody>
      </p:sp>
    </p:spTree>
  </p:cSld>
  <p:clrMapOvr>
    <a:masterClrMapping/>
  </p:clrMapOvr>
  <p:transition advTm="2313">
    <p:pu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Slika 3" descr="images.jpe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Naslov 1"/>
          <p:cNvSpPr>
            <a:spLocks noGrp="1"/>
          </p:cNvSpPr>
          <p:nvPr>
            <p:ph type="title"/>
          </p:nvPr>
        </p:nvSpPr>
        <p:spPr/>
        <p:txBody>
          <a:bodyPr>
            <a:normAutofit fontScale="90000"/>
          </a:bodyPr>
          <a:lstStyle/>
          <a:p>
            <a:pPr eaLnBrk="1" fontAlgn="auto" hangingPunct="1">
              <a:spcAft>
                <a:spcPts val="0"/>
              </a:spcAft>
              <a:defRPr/>
            </a:pPr>
            <a:r>
              <a:rPr lang="hr-HR" sz="4900" dirty="0" smtClean="0"/>
              <a:t>J:</a:t>
            </a:r>
            <a:r>
              <a:rPr lang="hr-HR" dirty="0" smtClean="0"/>
              <a:t> </a:t>
            </a:r>
            <a:r>
              <a:rPr lang="hr-HR" b="1" dirty="0" smtClean="0"/>
              <a:t>Java</a:t>
            </a:r>
            <a:endParaRPr lang="hr-HR" dirty="0"/>
          </a:p>
        </p:txBody>
      </p:sp>
      <p:sp>
        <p:nvSpPr>
          <p:cNvPr id="3" name="Rezervirano mjesto sadržaja 2"/>
          <p:cNvSpPr>
            <a:spLocks noGrp="1"/>
          </p:cNvSpPr>
          <p:nvPr>
            <p:ph sz="quarter" idx="1"/>
          </p:nvPr>
        </p:nvSpPr>
        <p:spPr>
          <a:xfrm>
            <a:off x="301625" y="1527175"/>
            <a:ext cx="8504238" cy="4572000"/>
          </a:xfrm>
        </p:spPr>
        <p:txBody>
          <a:bodyPr>
            <a:normAutofit fontScale="85000" lnSpcReduction="10000"/>
          </a:bodyPr>
          <a:lstStyle/>
          <a:p>
            <a:pPr marL="274320" indent="-274320" eaLnBrk="1" fontAlgn="auto" hangingPunct="1">
              <a:spcAft>
                <a:spcPts val="0"/>
              </a:spcAft>
              <a:buFont typeface="Wingdings 2"/>
              <a:buChar char=""/>
              <a:defRPr/>
            </a:pPr>
            <a:r>
              <a:rPr lang="hr-HR" dirty="0" smtClean="0">
                <a:latin typeface="Algerian" pitchFamily="82" charset="0"/>
              </a:rPr>
              <a:t>Java je novi programski jezik, kojeg je izbacila firma Sun </a:t>
            </a:r>
            <a:r>
              <a:rPr lang="hr-HR" dirty="0" err="1" smtClean="0">
                <a:latin typeface="Algerian" pitchFamily="82" charset="0"/>
              </a:rPr>
              <a:t>Microsystems</a:t>
            </a:r>
            <a:r>
              <a:rPr lang="hr-HR" dirty="0" smtClean="0">
                <a:latin typeface="Algerian" pitchFamily="82" charset="0"/>
              </a:rPr>
              <a:t>, posebno za Internet. U Javi se pišu programi koje možete </a:t>
            </a:r>
            <a:r>
              <a:rPr lang="hr-HR" dirty="0" err="1" smtClean="0">
                <a:latin typeface="Algerian" pitchFamily="82" charset="0"/>
              </a:rPr>
              <a:t>ucitati</a:t>
            </a:r>
            <a:r>
              <a:rPr lang="hr-HR" dirty="0" smtClean="0">
                <a:latin typeface="Algerian" pitchFamily="82" charset="0"/>
              </a:rPr>
              <a:t> s Interneta na svoje </a:t>
            </a:r>
            <a:r>
              <a:rPr lang="hr-HR" dirty="0" err="1" smtClean="0">
                <a:latin typeface="Algerian" pitchFamily="82" charset="0"/>
              </a:rPr>
              <a:t>racunalo</a:t>
            </a:r>
            <a:r>
              <a:rPr lang="hr-HR" dirty="0" smtClean="0">
                <a:latin typeface="Algerian" pitchFamily="82" charset="0"/>
              </a:rPr>
              <a:t> i odmah ga pokrenuti bez straha od virusa ili bilo koje štete za vaše datoteke ili vaše </a:t>
            </a:r>
            <a:r>
              <a:rPr lang="hr-HR" dirty="0" err="1" smtClean="0">
                <a:latin typeface="Algerian" pitchFamily="82" charset="0"/>
              </a:rPr>
              <a:t>racunalo</a:t>
            </a:r>
            <a:r>
              <a:rPr lang="hr-HR" dirty="0" smtClean="0">
                <a:latin typeface="Algerian" pitchFamily="82" charset="0"/>
              </a:rPr>
              <a:t>. Danas su rašireni mali Java programi, zvani </a:t>
            </a:r>
            <a:r>
              <a:rPr lang="hr-HR" dirty="0" err="1" smtClean="0">
                <a:latin typeface="Algerian" pitchFamily="82" charset="0"/>
              </a:rPr>
              <a:t>apleti</a:t>
            </a:r>
            <a:r>
              <a:rPr lang="hr-HR" dirty="0" smtClean="0">
                <a:latin typeface="Algerian" pitchFamily="82" charset="0"/>
              </a:rPr>
              <a:t> (</a:t>
            </a:r>
            <a:r>
              <a:rPr lang="hr-HR" dirty="0" err="1" smtClean="0">
                <a:latin typeface="Algerian" pitchFamily="82" charset="0"/>
              </a:rPr>
              <a:t>Applets</a:t>
            </a:r>
            <a:r>
              <a:rPr lang="hr-HR" dirty="0" smtClean="0">
                <a:latin typeface="Algerian" pitchFamily="82" charset="0"/>
              </a:rPr>
              <a:t>), koji web stranicama </a:t>
            </a:r>
            <a:r>
              <a:rPr lang="hr-HR" dirty="0" err="1" smtClean="0">
                <a:latin typeface="Algerian" pitchFamily="82" charset="0"/>
              </a:rPr>
              <a:t>omogucuju</a:t>
            </a:r>
            <a:r>
              <a:rPr lang="hr-HR" dirty="0" smtClean="0">
                <a:latin typeface="Algerian" pitchFamily="82" charset="0"/>
              </a:rPr>
              <a:t> </a:t>
            </a:r>
            <a:r>
              <a:rPr lang="hr-HR" dirty="0" err="1" smtClean="0">
                <a:latin typeface="Algerian" pitchFamily="82" charset="0"/>
              </a:rPr>
              <a:t>izvodenje</a:t>
            </a:r>
            <a:r>
              <a:rPr lang="hr-HR" dirty="0" smtClean="0">
                <a:latin typeface="Algerian" pitchFamily="82" charset="0"/>
              </a:rPr>
              <a:t> </a:t>
            </a:r>
            <a:r>
              <a:rPr lang="hr-HR" dirty="0" err="1" smtClean="0">
                <a:latin typeface="Algerian" pitchFamily="82" charset="0"/>
              </a:rPr>
              <a:t>razlicitih</a:t>
            </a:r>
            <a:r>
              <a:rPr lang="hr-HR" dirty="0" smtClean="0">
                <a:latin typeface="Algerian" pitchFamily="82" charset="0"/>
              </a:rPr>
              <a:t> funkcija, animacija, kalkulacija, igri </a:t>
            </a:r>
            <a:r>
              <a:rPr lang="hr-HR" dirty="0" err="1" smtClean="0">
                <a:latin typeface="Algerian" pitchFamily="82" charset="0"/>
              </a:rPr>
              <a:t>itd</a:t>
            </a:r>
            <a:r>
              <a:rPr lang="hr-HR" dirty="0" smtClean="0">
                <a:latin typeface="Algerian" pitchFamily="82" charset="0"/>
              </a:rPr>
              <a:t>. U Java programskom jeziku se može napisati svaki program koji je </a:t>
            </a:r>
            <a:r>
              <a:rPr lang="hr-HR" dirty="0" err="1" smtClean="0">
                <a:latin typeface="Algerian" pitchFamily="82" charset="0"/>
              </a:rPr>
              <a:t>moguce</a:t>
            </a:r>
            <a:r>
              <a:rPr lang="hr-HR" dirty="0" smtClean="0">
                <a:latin typeface="Algerian" pitchFamily="82" charset="0"/>
              </a:rPr>
              <a:t> izvoditi na </a:t>
            </a:r>
            <a:r>
              <a:rPr lang="hr-HR" dirty="0" err="1" smtClean="0">
                <a:latin typeface="Algerian" pitchFamily="82" charset="0"/>
              </a:rPr>
              <a:t>racunalu</a:t>
            </a:r>
            <a:r>
              <a:rPr lang="hr-HR" dirty="0" smtClean="0">
                <a:latin typeface="Algerian" pitchFamily="82" charset="0"/>
              </a:rPr>
              <a:t>. Ako na svojoj web stranici nemate Java </a:t>
            </a:r>
            <a:r>
              <a:rPr lang="hr-HR" dirty="0" err="1" smtClean="0">
                <a:latin typeface="Algerian" pitchFamily="82" charset="0"/>
              </a:rPr>
              <a:t>aplet</a:t>
            </a:r>
            <a:r>
              <a:rPr lang="hr-HR" dirty="0" smtClean="0">
                <a:latin typeface="Algerian" pitchFamily="82" charset="0"/>
              </a:rPr>
              <a:t>, niste IN. No prava primjena Jave na Internetu tek slijedi.</a:t>
            </a:r>
            <a:endParaRPr lang="hr-HR" dirty="0">
              <a:latin typeface="Algerian" pitchFamily="82" charset="0"/>
            </a:endParaRPr>
          </a:p>
        </p:txBody>
      </p:sp>
    </p:spTree>
  </p:cSld>
  <p:clrMapOvr>
    <a:masterClrMapping/>
  </p:clrMapOvr>
  <p:transition advTm="2343">
    <p:pu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Slika 3" descr="images.jpe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4578" name="Naslov 1"/>
          <p:cNvSpPr>
            <a:spLocks noGrp="1"/>
          </p:cNvSpPr>
          <p:nvPr>
            <p:ph type="title"/>
          </p:nvPr>
        </p:nvSpPr>
        <p:spPr/>
        <p:txBody>
          <a:bodyPr/>
          <a:lstStyle/>
          <a:p>
            <a:pPr eaLnBrk="1" hangingPunct="1"/>
            <a:r>
              <a:rPr lang="hr-HR" sz="4800" smtClean="0">
                <a:solidFill>
                  <a:srgbClr val="7B9899"/>
                </a:solidFill>
              </a:rPr>
              <a:t>K: </a:t>
            </a:r>
            <a:r>
              <a:rPr lang="hr-HR" sz="4800" b="1" smtClean="0">
                <a:solidFill>
                  <a:srgbClr val="7B9899"/>
                </a:solidFill>
              </a:rPr>
              <a:t>Kilobyte</a:t>
            </a:r>
            <a:endParaRPr lang="hr-HR" sz="4800" smtClean="0">
              <a:solidFill>
                <a:srgbClr val="7B9899"/>
              </a:solidFill>
            </a:endParaRPr>
          </a:p>
        </p:txBody>
      </p:sp>
      <p:sp>
        <p:nvSpPr>
          <p:cNvPr id="24579" name="Rezervirano mjesto sadržaja 2"/>
          <p:cNvSpPr>
            <a:spLocks noGrp="1"/>
          </p:cNvSpPr>
          <p:nvPr>
            <p:ph sz="quarter" idx="1"/>
          </p:nvPr>
        </p:nvSpPr>
        <p:spPr>
          <a:xfrm>
            <a:off x="301625" y="1527175"/>
            <a:ext cx="8504238" cy="4572000"/>
          </a:xfrm>
        </p:spPr>
        <p:txBody>
          <a:bodyPr/>
          <a:lstStyle/>
          <a:p>
            <a:pPr eaLnBrk="1" hangingPunct="1"/>
            <a:r>
              <a:rPr lang="pl-PL" sz="8000" smtClean="0">
                <a:latin typeface="Algerian" pitchFamily="82" charset="0"/>
              </a:rPr>
              <a:t>Tisucu bajta, tocnije 1024 bajta (byte-a).</a:t>
            </a:r>
            <a:endParaRPr lang="hr-HR" sz="8000" smtClean="0">
              <a:latin typeface="Algerian" pitchFamily="82" charset="0"/>
            </a:endParaRPr>
          </a:p>
        </p:txBody>
      </p:sp>
    </p:spTree>
  </p:cSld>
  <p:clrMapOvr>
    <a:masterClrMapping/>
  </p:clrMapOvr>
  <p:transition advTm="1735">
    <p:pu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Slika 3" descr="images.jpe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5602" name="Naslov 1"/>
          <p:cNvSpPr>
            <a:spLocks noGrp="1"/>
          </p:cNvSpPr>
          <p:nvPr>
            <p:ph type="title"/>
          </p:nvPr>
        </p:nvSpPr>
        <p:spPr/>
        <p:txBody>
          <a:bodyPr/>
          <a:lstStyle/>
          <a:p>
            <a:pPr eaLnBrk="1" hangingPunct="1"/>
            <a:r>
              <a:rPr lang="hr-HR" sz="5400" smtClean="0">
                <a:solidFill>
                  <a:srgbClr val="7B9899"/>
                </a:solidFill>
              </a:rPr>
              <a:t>L: </a:t>
            </a:r>
            <a:r>
              <a:rPr lang="hr-HR" sz="5400" b="1" smtClean="0">
                <a:solidFill>
                  <a:srgbClr val="7B9899"/>
                </a:solidFill>
              </a:rPr>
              <a:t>LAN</a:t>
            </a:r>
            <a:endParaRPr lang="hr-HR" sz="5400" smtClean="0">
              <a:solidFill>
                <a:srgbClr val="7B9899"/>
              </a:solidFill>
            </a:endParaRPr>
          </a:p>
        </p:txBody>
      </p:sp>
      <p:sp>
        <p:nvSpPr>
          <p:cNvPr id="25603" name="Rezervirano mjesto sadržaja 2"/>
          <p:cNvSpPr>
            <a:spLocks noGrp="1"/>
          </p:cNvSpPr>
          <p:nvPr>
            <p:ph sz="quarter" idx="1"/>
          </p:nvPr>
        </p:nvSpPr>
        <p:spPr>
          <a:xfrm>
            <a:off x="301625" y="1527175"/>
            <a:ext cx="8504238" cy="4572000"/>
          </a:xfrm>
        </p:spPr>
        <p:txBody>
          <a:bodyPr/>
          <a:lstStyle/>
          <a:p>
            <a:pPr eaLnBrk="1" hangingPunct="1"/>
            <a:r>
              <a:rPr lang="hr-HR" sz="4800" smtClean="0"/>
              <a:t>(Local Area Network) – Mreža racunala ogranicena na jedan neposredni prostor, zgradu ili tek na jedan kat zgrade.</a:t>
            </a:r>
          </a:p>
        </p:txBody>
      </p:sp>
    </p:spTree>
  </p:cSld>
  <p:clrMapOvr>
    <a:masterClrMapping/>
  </p:clrMapOvr>
  <p:transition advTm="1937">
    <p:pu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Slika 3" descr="images.jpe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6626" name="Naslov 1"/>
          <p:cNvSpPr>
            <a:spLocks noGrp="1"/>
          </p:cNvSpPr>
          <p:nvPr>
            <p:ph type="title"/>
          </p:nvPr>
        </p:nvSpPr>
        <p:spPr/>
        <p:txBody>
          <a:bodyPr/>
          <a:lstStyle/>
          <a:p>
            <a:pPr eaLnBrk="1" hangingPunct="1"/>
            <a:r>
              <a:rPr lang="hr-HR" sz="5400" smtClean="0">
                <a:solidFill>
                  <a:srgbClr val="7B9899"/>
                </a:solidFill>
              </a:rPr>
              <a:t>M: </a:t>
            </a:r>
            <a:r>
              <a:rPr lang="hr-HR" sz="5400" b="1" smtClean="0">
                <a:solidFill>
                  <a:srgbClr val="7B9899"/>
                </a:solidFill>
              </a:rPr>
              <a:t>Modem</a:t>
            </a:r>
            <a:endParaRPr lang="hr-HR" sz="5400" smtClean="0">
              <a:solidFill>
                <a:srgbClr val="7B9899"/>
              </a:solidFill>
            </a:endParaRPr>
          </a:p>
        </p:txBody>
      </p:sp>
      <p:sp>
        <p:nvSpPr>
          <p:cNvPr id="26627" name="Rezervirano mjesto sadržaja 2"/>
          <p:cNvSpPr>
            <a:spLocks noGrp="1"/>
          </p:cNvSpPr>
          <p:nvPr>
            <p:ph sz="quarter" idx="1"/>
          </p:nvPr>
        </p:nvSpPr>
        <p:spPr>
          <a:xfrm>
            <a:off x="301625" y="1527175"/>
            <a:ext cx="8504238" cy="4572000"/>
          </a:xfrm>
        </p:spPr>
        <p:txBody>
          <a:bodyPr/>
          <a:lstStyle/>
          <a:p>
            <a:pPr eaLnBrk="1" hangingPunct="1"/>
            <a:r>
              <a:rPr lang="hr-HR" sz="3600" smtClean="0"/>
              <a:t>(MOdulator, DEModulator) – Uredaj kojeg spojite jednom stranom na svoje racunalo, a drugom na vašu telefonsku liniju. Modem omogucava vašem racunalu da komunicira s drugim racunalima preko telefonske mreže. Modem cini za racunala ono što telefonski aparat cini za ljude.</a:t>
            </a:r>
          </a:p>
        </p:txBody>
      </p:sp>
    </p:spTree>
  </p:cSld>
  <p:clrMapOvr>
    <a:masterClrMapping/>
  </p:clrMapOvr>
  <p:transition advTm="1437">
    <p:pu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Slika 3" descr="images.jpe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7650" name="Rectangle 2"/>
          <p:cNvSpPr>
            <a:spLocks noGrp="1"/>
          </p:cNvSpPr>
          <p:nvPr>
            <p:ph type="title" idx="4294967295"/>
          </p:nvPr>
        </p:nvSpPr>
        <p:spPr/>
        <p:txBody>
          <a:bodyPr/>
          <a:lstStyle/>
          <a:p>
            <a:pPr eaLnBrk="1" hangingPunct="1"/>
            <a:r>
              <a:rPr lang="hr-HR" sz="5400" smtClean="0"/>
              <a:t>N: Network</a:t>
            </a:r>
          </a:p>
        </p:txBody>
      </p:sp>
      <p:sp>
        <p:nvSpPr>
          <p:cNvPr id="27651" name="Rectangle 3"/>
          <p:cNvSpPr>
            <a:spLocks noGrp="1"/>
          </p:cNvSpPr>
          <p:nvPr>
            <p:ph type="body" idx="4294967295"/>
          </p:nvPr>
        </p:nvSpPr>
        <p:spPr/>
        <p:txBody>
          <a:bodyPr/>
          <a:lstStyle/>
          <a:p>
            <a:pPr eaLnBrk="1" hangingPunct="1"/>
            <a:r>
              <a:rPr lang="hr-HR" sz="4800" smtClean="0"/>
              <a:t>Dva ili više racunala, medusobno povezana tako da mogu dijeliti resurse, cine mrežu. Tako spojene dvije ili više mreža, cine internet. Mreža svih mreža je Internet.</a:t>
            </a:r>
          </a:p>
        </p:txBody>
      </p:sp>
    </p:spTree>
  </p:cSld>
  <p:clrMapOvr>
    <a:masterClrMapping/>
  </p:clrMapOvr>
  <p:transition advTm="2047">
    <p:pu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3" name="Slika 4" descr="images.jpe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Naslov 1"/>
          <p:cNvSpPr>
            <a:spLocks noGrp="1"/>
          </p:cNvSpPr>
          <p:nvPr>
            <p:ph type="title"/>
          </p:nvPr>
        </p:nvSpPr>
        <p:spPr/>
        <p:txBody>
          <a:bodyPr/>
          <a:lstStyle/>
          <a:p>
            <a:pPr eaLnBrk="1" hangingPunct="1">
              <a:defRPr/>
            </a:pPr>
            <a:r>
              <a:rPr lang="hr-HR" sz="4800" dirty="0" smtClean="0"/>
              <a:t>O: </a:t>
            </a:r>
            <a:r>
              <a:rPr lang="hr-HR" sz="4800" b="1" dirty="0" smtClean="0"/>
              <a:t>OS</a:t>
            </a:r>
            <a:endParaRPr lang="hr-HR" sz="4800" dirty="0"/>
          </a:p>
        </p:txBody>
      </p:sp>
      <p:sp>
        <p:nvSpPr>
          <p:cNvPr id="28675" name="Rezervirano mjesto sadržaja 2"/>
          <p:cNvSpPr>
            <a:spLocks noGrp="1"/>
          </p:cNvSpPr>
          <p:nvPr>
            <p:ph sz="quarter" idx="1"/>
          </p:nvPr>
        </p:nvSpPr>
        <p:spPr>
          <a:xfrm>
            <a:off x="301625" y="1527175"/>
            <a:ext cx="8504238" cy="4572000"/>
          </a:xfrm>
        </p:spPr>
        <p:txBody>
          <a:bodyPr/>
          <a:lstStyle/>
          <a:p>
            <a:pPr eaLnBrk="1" hangingPunct="1"/>
            <a:r>
              <a:rPr lang="hr-HR" sz="4000" smtClean="0">
                <a:latin typeface="Algerian" pitchFamily="82" charset="0"/>
              </a:rPr>
              <a:t>Operativni sustav – operating system. Softverski program, kraće nazvan OS, na kojim se temelji rad računala, odnosno koji omogućuje aplikacijama da pristupaju funkcijama računala</a:t>
            </a:r>
            <a:r>
              <a:rPr lang="hr-HR" sz="4400" smtClean="0"/>
              <a:t>.</a:t>
            </a:r>
          </a:p>
        </p:txBody>
      </p:sp>
    </p:spTree>
  </p:cSld>
  <p:clrMapOvr>
    <a:masterClrMapping/>
  </p:clrMapOvr>
  <p:transition advTm="1781">
    <p:pu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Slika 3" descr="images.jpe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Naslov 1"/>
          <p:cNvSpPr>
            <a:spLocks noGrp="1"/>
          </p:cNvSpPr>
          <p:nvPr>
            <p:ph type="title"/>
          </p:nvPr>
        </p:nvSpPr>
        <p:spPr/>
        <p:txBody>
          <a:bodyPr/>
          <a:lstStyle/>
          <a:p>
            <a:pPr eaLnBrk="1" hangingPunct="1">
              <a:defRPr/>
            </a:pPr>
            <a:r>
              <a:rPr lang="hr-HR" sz="5400" dirty="0" smtClean="0"/>
              <a:t>P:</a:t>
            </a:r>
            <a:r>
              <a:rPr lang="hr-HR" sz="5400" b="1" dirty="0" smtClean="0"/>
              <a:t>Portal</a:t>
            </a:r>
            <a:endParaRPr lang="hr-HR" sz="5400" dirty="0"/>
          </a:p>
        </p:txBody>
      </p:sp>
      <p:sp>
        <p:nvSpPr>
          <p:cNvPr id="29699" name="Rezervirano mjesto sadržaja 2"/>
          <p:cNvSpPr>
            <a:spLocks noGrp="1"/>
          </p:cNvSpPr>
          <p:nvPr>
            <p:ph sz="quarter" idx="1"/>
          </p:nvPr>
        </p:nvSpPr>
        <p:spPr>
          <a:xfrm>
            <a:off x="301625" y="1527175"/>
            <a:ext cx="8504238" cy="4572000"/>
          </a:xfrm>
        </p:spPr>
        <p:txBody>
          <a:bodyPr/>
          <a:lstStyle/>
          <a:p>
            <a:pPr eaLnBrk="1" hangingPunct="1"/>
            <a:r>
              <a:rPr lang="hr-HR" sz="3200" smtClean="0">
                <a:latin typeface="Algerian" pitchFamily="82" charset="0"/>
              </a:rPr>
              <a:t>Oznacava izraz za «prvi sajt koji ce korisnici vidjeti koristeci web». Portali nude mnogo mogucnosti i usluga kao npr. katalog drugih sajtova, trazilicu, nudi e-mail usluge i sl. da bi potaknuli korisnike da upravo taj sajt prvi tj. da budu(port) ulaz u web.</a:t>
            </a:r>
          </a:p>
        </p:txBody>
      </p:sp>
    </p:spTree>
  </p:cSld>
  <p:clrMapOvr>
    <a:masterClrMapping/>
  </p:clrMapOvr>
  <p:transition advTm="1844">
    <p:pu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1" name="Slika 3" descr="images.jpe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Naslov 1"/>
          <p:cNvSpPr>
            <a:spLocks noGrp="1"/>
          </p:cNvSpPr>
          <p:nvPr>
            <p:ph type="title"/>
          </p:nvPr>
        </p:nvSpPr>
        <p:spPr/>
        <p:txBody>
          <a:bodyPr/>
          <a:lstStyle/>
          <a:p>
            <a:pPr eaLnBrk="1" hangingPunct="1">
              <a:defRPr/>
            </a:pPr>
            <a:r>
              <a:rPr lang="hr-HR" sz="5400" dirty="0" smtClean="0"/>
              <a:t>Q:Query</a:t>
            </a:r>
            <a:endParaRPr lang="hr-HR" sz="5400" dirty="0"/>
          </a:p>
        </p:txBody>
      </p:sp>
      <p:sp>
        <p:nvSpPr>
          <p:cNvPr id="30723" name="Rezervirano mjesto sadržaja 2"/>
          <p:cNvSpPr>
            <a:spLocks noGrp="1"/>
          </p:cNvSpPr>
          <p:nvPr>
            <p:ph sz="quarter" idx="1"/>
          </p:nvPr>
        </p:nvSpPr>
        <p:spPr>
          <a:xfrm>
            <a:off x="301625" y="1527175"/>
            <a:ext cx="8504238" cy="4572000"/>
          </a:xfrm>
        </p:spPr>
        <p:txBody>
          <a:bodyPr/>
          <a:lstStyle/>
          <a:p>
            <a:pPr eaLnBrk="1" hangingPunct="1"/>
            <a:r>
              <a:rPr lang="hr-HR" sz="4800" smtClean="0">
                <a:latin typeface="Algerian" pitchFamily="82" charset="0"/>
              </a:rPr>
              <a:t>Upit, pitanje; zahtjev za predočivanje informacije; formalan zahtjev programu za pretraživanje (search engine).</a:t>
            </a:r>
          </a:p>
        </p:txBody>
      </p:sp>
    </p:spTree>
  </p:cSld>
  <p:clrMapOvr>
    <a:masterClrMapping/>
  </p:clrMapOvr>
  <p:transition advTm="2047">
    <p:pu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5" name="Slika 3" descr="images.jpe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Naslov 1"/>
          <p:cNvSpPr>
            <a:spLocks noGrp="1"/>
          </p:cNvSpPr>
          <p:nvPr>
            <p:ph type="title"/>
          </p:nvPr>
        </p:nvSpPr>
        <p:spPr/>
        <p:txBody>
          <a:bodyPr/>
          <a:lstStyle/>
          <a:p>
            <a:pPr eaLnBrk="1" hangingPunct="1">
              <a:defRPr/>
            </a:pPr>
            <a:r>
              <a:rPr lang="hr-HR" sz="5400" dirty="0" smtClean="0"/>
              <a:t>R:</a:t>
            </a:r>
            <a:r>
              <a:rPr lang="hr-HR" sz="5400" b="1" dirty="0" smtClean="0"/>
              <a:t>Router</a:t>
            </a:r>
            <a:endParaRPr lang="hr-HR" sz="5400" dirty="0"/>
          </a:p>
        </p:txBody>
      </p:sp>
      <p:sp>
        <p:nvSpPr>
          <p:cNvPr id="31747" name="Rezervirano mjesto sadržaja 2"/>
          <p:cNvSpPr>
            <a:spLocks noGrp="1"/>
          </p:cNvSpPr>
          <p:nvPr>
            <p:ph sz="quarter" idx="1"/>
          </p:nvPr>
        </p:nvSpPr>
        <p:spPr>
          <a:xfrm>
            <a:off x="301625" y="1527175"/>
            <a:ext cx="8504238" cy="4572000"/>
          </a:xfrm>
        </p:spPr>
        <p:txBody>
          <a:bodyPr/>
          <a:lstStyle/>
          <a:p>
            <a:pPr eaLnBrk="1" hangingPunct="1"/>
            <a:r>
              <a:rPr lang="hr-HR" sz="3600" smtClean="0">
                <a:latin typeface="Algerian" pitchFamily="82" charset="0"/>
              </a:rPr>
              <a:t>Specijalna racunala (ili programi) koji upravljaju spajanjem izmedu dvije ili više mreža. Router-i cijelo vrijeme gledaju odredišne adrese blokova poruka koje prolaze kroz njih, i odlucuju kojim putom ih proslijediti dalje.</a:t>
            </a:r>
          </a:p>
        </p:txBody>
      </p:sp>
    </p:spTree>
  </p:cSld>
  <p:clrMapOvr>
    <a:masterClrMapping/>
  </p:clrMapOvr>
  <p:transition advTm="1797">
    <p:pu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Rezervirano mjesto sadržaja 5" descr="images.jpeg"/>
          <p:cNvPicPr>
            <a:picLocks noGrp="1" noChangeAspect="1"/>
          </p:cNvPicPr>
          <p:nvPr>
            <p:ph sz="quarter" idx="1"/>
          </p:nvPr>
        </p:nvPicPr>
        <p:blipFill>
          <a:blip r:embed="rId2"/>
          <a:srcRect/>
          <a:stretch>
            <a:fillRect/>
          </a:stretch>
        </p:blipFill>
        <p:spPr>
          <a:xfrm>
            <a:off x="0" y="0"/>
            <a:ext cx="9144000" cy="6858000"/>
          </a:xfrm>
        </p:spPr>
      </p:pic>
      <p:sp>
        <p:nvSpPr>
          <p:cNvPr id="2" name="Naslov 1"/>
          <p:cNvSpPr>
            <a:spLocks noGrp="1"/>
          </p:cNvSpPr>
          <p:nvPr>
            <p:ph type="title"/>
          </p:nvPr>
        </p:nvSpPr>
        <p:spPr/>
        <p:txBody>
          <a:bodyPr>
            <a:normAutofit fontScale="90000"/>
          </a:bodyPr>
          <a:lstStyle/>
          <a:p>
            <a:pPr eaLnBrk="1" fontAlgn="auto" hangingPunct="1">
              <a:spcAft>
                <a:spcPts val="0"/>
              </a:spcAft>
              <a:defRPr/>
            </a:pPr>
            <a:r>
              <a:rPr lang="hr-HR" sz="4900" b="1" dirty="0" smtClean="0"/>
              <a:t>A:</a:t>
            </a:r>
            <a:r>
              <a:rPr lang="hr-HR" b="1" dirty="0" smtClean="0"/>
              <a:t> </a:t>
            </a:r>
            <a:r>
              <a:rPr lang="hr-HR" b="1" dirty="0" err="1" smtClean="0"/>
              <a:t>ARPANet</a:t>
            </a:r>
            <a:endParaRPr lang="hr-HR" dirty="0"/>
          </a:p>
        </p:txBody>
      </p:sp>
      <p:sp>
        <p:nvSpPr>
          <p:cNvPr id="14339" name="Pravokutnik 6"/>
          <p:cNvSpPr>
            <a:spLocks noChangeArrowheads="1"/>
          </p:cNvSpPr>
          <p:nvPr/>
        </p:nvSpPr>
        <p:spPr bwMode="auto">
          <a:xfrm>
            <a:off x="2286000" y="2274888"/>
            <a:ext cx="4572000" cy="369887"/>
          </a:xfrm>
          <a:prstGeom prst="rect">
            <a:avLst/>
          </a:prstGeom>
          <a:noFill/>
          <a:ln w="9525">
            <a:noFill/>
            <a:miter lim="800000"/>
            <a:headEnd/>
            <a:tailEnd/>
          </a:ln>
        </p:spPr>
        <p:txBody>
          <a:bodyPr>
            <a:spAutoFit/>
          </a:bodyPr>
          <a:lstStyle/>
          <a:p>
            <a:endParaRPr lang="hr-HR">
              <a:latin typeface="Georgia" pitchFamily="18" charset="0"/>
            </a:endParaRPr>
          </a:p>
        </p:txBody>
      </p:sp>
      <p:sp>
        <p:nvSpPr>
          <p:cNvPr id="14340" name="Pravokutnik 7"/>
          <p:cNvSpPr>
            <a:spLocks noChangeArrowheads="1"/>
          </p:cNvSpPr>
          <p:nvPr/>
        </p:nvSpPr>
        <p:spPr bwMode="auto">
          <a:xfrm>
            <a:off x="500063" y="1285875"/>
            <a:ext cx="8429625" cy="5016500"/>
          </a:xfrm>
          <a:prstGeom prst="rect">
            <a:avLst/>
          </a:prstGeom>
          <a:noFill/>
          <a:ln w="9525">
            <a:noFill/>
            <a:miter lim="800000"/>
            <a:headEnd/>
            <a:tailEnd/>
          </a:ln>
        </p:spPr>
        <p:txBody>
          <a:bodyPr>
            <a:spAutoFit/>
          </a:bodyPr>
          <a:lstStyle/>
          <a:p>
            <a:r>
              <a:rPr lang="hr-HR" sz="3200">
                <a:latin typeface="Algerian" pitchFamily="82" charset="0"/>
                <a:cs typeface="Times New Roman" pitchFamily="18" charset="0"/>
              </a:rPr>
              <a:t>Prethodnik Interneta. Mreza izradjena u kasnim 60-tim i ranim 70-tim od strane americkog ministarstva obrane kao experiment za povezivanje svijeta u slucaju nuklearnog rata. Nastao kao test podrucje za testiranje novih tehnologija povezujuci americka sveucilista i istrazivacke centre.Detaljnije o pojmu: </a:t>
            </a:r>
            <a:r>
              <a:rPr lang="hr-HR" sz="3200">
                <a:latin typeface="Algerian" pitchFamily="82" charset="0"/>
                <a:cs typeface="Times New Roman" pitchFamily="18" charset="0"/>
                <a:hlinkClick r:id="rId3"/>
              </a:rPr>
              <a:t>ARPANet</a:t>
            </a:r>
            <a:endParaRPr lang="hr-HR" sz="3200">
              <a:latin typeface="Algerian" pitchFamily="82" charset="0"/>
              <a:cs typeface="Times New Roman" pitchFamily="18" charset="0"/>
            </a:endParaRPr>
          </a:p>
        </p:txBody>
      </p:sp>
    </p:spTree>
  </p:cSld>
  <p:clrMapOvr>
    <a:masterClrMapping/>
  </p:clrMapOvr>
  <p:transition advTm="1641">
    <p:pu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69" name="Slika 3" descr="images.jpe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Naslov 1"/>
          <p:cNvSpPr>
            <a:spLocks noGrp="1"/>
          </p:cNvSpPr>
          <p:nvPr>
            <p:ph type="title"/>
          </p:nvPr>
        </p:nvSpPr>
        <p:spPr/>
        <p:txBody>
          <a:bodyPr/>
          <a:lstStyle/>
          <a:p>
            <a:pPr eaLnBrk="1" hangingPunct="1">
              <a:defRPr/>
            </a:pPr>
            <a:r>
              <a:rPr lang="hr-HR" sz="5400" dirty="0" smtClean="0"/>
              <a:t>S:Server</a:t>
            </a:r>
            <a:endParaRPr lang="hr-HR" sz="5400" dirty="0"/>
          </a:p>
        </p:txBody>
      </p:sp>
      <p:sp>
        <p:nvSpPr>
          <p:cNvPr id="32771" name="Rezervirano mjesto sadržaja 2"/>
          <p:cNvSpPr>
            <a:spLocks noGrp="1"/>
          </p:cNvSpPr>
          <p:nvPr>
            <p:ph sz="quarter" idx="1"/>
          </p:nvPr>
        </p:nvSpPr>
        <p:spPr>
          <a:xfrm>
            <a:off x="301625" y="1527175"/>
            <a:ext cx="8504238" cy="4572000"/>
          </a:xfrm>
        </p:spPr>
        <p:txBody>
          <a:bodyPr/>
          <a:lstStyle/>
          <a:p>
            <a:pPr eaLnBrk="1" hangingPunct="1"/>
            <a:r>
              <a:rPr lang="hr-HR" sz="2400" smtClean="0">
                <a:solidFill>
                  <a:schemeClr val="bg1"/>
                </a:solidFill>
                <a:latin typeface="Algerian" pitchFamily="82" charset="0"/>
              </a:rPr>
              <a:t>Poslužitelj. To je racunalo ili programski paket, koji omogucavaju specificnu vrstu usluge za klijent programe koji se vrte na drugim racunalima. Termin se može odnositi, kako na sam program, kao npr. WWW poslužitelj, tako i na samo racunalo na kojem taj program radi. Npr., “naš e-mail poslužitelj je u kvaru danas pa pošta ne ide”, ne znamo da li je rijec o programu ili racunalu. Jedno racunalo može imati više poslužitelj programa za razlicite usluge: web poslužitelj, e-mail poslužitelj, news poslužitelj, telnet, gopher itd.</a:t>
            </a:r>
          </a:p>
        </p:txBody>
      </p:sp>
    </p:spTree>
  </p:cSld>
  <p:clrMapOvr>
    <a:masterClrMapping/>
  </p:clrMapOvr>
  <p:transition advTm="1843">
    <p:pu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3" name="Slika 3" descr="images.jpe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Naslov 1"/>
          <p:cNvSpPr>
            <a:spLocks noGrp="1"/>
          </p:cNvSpPr>
          <p:nvPr>
            <p:ph type="title"/>
          </p:nvPr>
        </p:nvSpPr>
        <p:spPr/>
        <p:txBody>
          <a:bodyPr/>
          <a:lstStyle/>
          <a:p>
            <a:pPr eaLnBrk="1" hangingPunct="1">
              <a:defRPr/>
            </a:pPr>
            <a:r>
              <a:rPr lang="hr-HR" sz="5400" dirty="0" smtClean="0"/>
              <a:t>T:</a:t>
            </a:r>
            <a:r>
              <a:rPr lang="hr-HR" sz="5400" b="1" dirty="0" smtClean="0"/>
              <a:t>TCP/IP</a:t>
            </a:r>
            <a:endParaRPr lang="hr-HR" sz="5400" dirty="0"/>
          </a:p>
        </p:txBody>
      </p:sp>
      <p:sp>
        <p:nvSpPr>
          <p:cNvPr id="33795" name="Rezervirano mjesto sadržaja 2"/>
          <p:cNvSpPr>
            <a:spLocks noGrp="1"/>
          </p:cNvSpPr>
          <p:nvPr>
            <p:ph sz="quarter" idx="1"/>
          </p:nvPr>
        </p:nvSpPr>
        <p:spPr>
          <a:xfrm>
            <a:off x="301625" y="1527175"/>
            <a:ext cx="8504238" cy="4572000"/>
          </a:xfrm>
        </p:spPr>
        <p:txBody>
          <a:bodyPr/>
          <a:lstStyle/>
          <a:p>
            <a:pPr eaLnBrk="1" hangingPunct="1"/>
            <a:r>
              <a:rPr lang="hr-HR" sz="1800" smtClean="0">
                <a:latin typeface="Algerian" pitchFamily="82" charset="0"/>
              </a:rPr>
              <a:t>(Transmission Control Protocol/Internet Protocol) – Ovo je paket protokola koji definiraju Internet. Orginalno projektiran za UNIX radni sustav, TCP/IP program je sada na raspolaganju svakom važnijem radnom sustavu. Da bi mogli dospjeti na Internet, vaše racunalo mora imati program TCP/IP. Dakle, TCP/IP je softver korišten na Internetu za prijenos informacija od racunala do racunala i od mreže do mreže. Sastoji se od dvije komponente, Internet Protocol (IP) i Transmission Control Protocol (TCP). IP stavlja informaciju u softverski paket koji može putovati mrežom. Sve dok oba racunala u vezi razumiju IP, mogu medusobno slati i primati IP softverske pakete. TCP radi s IP kao garant da je informacija korektno prenijeta preko Interneta i uredno raspakirana na prijemnoj strani. Ako dode do oštecenja i gubljenja dijelova IP softverskog paketa, TCP zahtijeva da ošteceni i izgubljeni dijelovi budu ponovo poslani do cilja.</a:t>
            </a:r>
          </a:p>
        </p:txBody>
      </p:sp>
    </p:spTree>
  </p:cSld>
  <p:clrMapOvr>
    <a:masterClrMapping/>
  </p:clrMapOvr>
  <p:transition advTm="1859">
    <p:push/>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7" name="Slika 3" descr="images.jpe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4818" name="Naslov 1"/>
          <p:cNvSpPr>
            <a:spLocks noGrp="1"/>
          </p:cNvSpPr>
          <p:nvPr>
            <p:ph type="title"/>
          </p:nvPr>
        </p:nvSpPr>
        <p:spPr/>
        <p:txBody>
          <a:bodyPr/>
          <a:lstStyle/>
          <a:p>
            <a:pPr eaLnBrk="1" hangingPunct="1"/>
            <a:r>
              <a:rPr lang="hr-HR" sz="4800" smtClean="0">
                <a:solidFill>
                  <a:schemeClr val="bg1"/>
                </a:solidFill>
              </a:rPr>
              <a:t>U: </a:t>
            </a:r>
            <a:r>
              <a:rPr lang="hr-HR" sz="4800" b="1" smtClean="0">
                <a:solidFill>
                  <a:schemeClr val="bg1"/>
                </a:solidFill>
              </a:rPr>
              <a:t>URL</a:t>
            </a:r>
            <a:endParaRPr lang="hr-HR" sz="4800" smtClean="0">
              <a:solidFill>
                <a:schemeClr val="bg1"/>
              </a:solidFill>
            </a:endParaRPr>
          </a:p>
        </p:txBody>
      </p:sp>
      <p:sp>
        <p:nvSpPr>
          <p:cNvPr id="34819" name="Rezervirano mjesto sadržaja 2"/>
          <p:cNvSpPr>
            <a:spLocks noGrp="1"/>
          </p:cNvSpPr>
          <p:nvPr>
            <p:ph sz="quarter" idx="1"/>
          </p:nvPr>
        </p:nvSpPr>
        <p:spPr>
          <a:xfrm>
            <a:off x="301625" y="1527175"/>
            <a:ext cx="8504238" cy="4572000"/>
          </a:xfrm>
        </p:spPr>
        <p:txBody>
          <a:bodyPr/>
          <a:lstStyle/>
          <a:p>
            <a:pPr eaLnBrk="1" hangingPunct="1"/>
            <a:r>
              <a:rPr lang="hr-HR" sz="4400" smtClean="0">
                <a:solidFill>
                  <a:schemeClr val="bg1"/>
                </a:solidFill>
                <a:latin typeface="Algerian" pitchFamily="82" charset="0"/>
              </a:rPr>
              <a:t>(Uniform Resource Locator)  Standardni nacin dodjeljivanja adrese bilo kojem resursu na Internetu koji je dio World Wide Web-a (WWW).</a:t>
            </a:r>
          </a:p>
        </p:txBody>
      </p:sp>
    </p:spTree>
  </p:cSld>
  <p:clrMapOvr>
    <a:masterClrMapping/>
  </p:clrMapOvr>
  <p:transition advTm="2359">
    <p:push/>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1" name="Slika 4" descr="images.jpe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Naslov 1"/>
          <p:cNvSpPr>
            <a:spLocks noGrp="1"/>
          </p:cNvSpPr>
          <p:nvPr>
            <p:ph type="title"/>
          </p:nvPr>
        </p:nvSpPr>
        <p:spPr/>
        <p:txBody>
          <a:bodyPr/>
          <a:lstStyle/>
          <a:p>
            <a:pPr eaLnBrk="1" hangingPunct="1">
              <a:defRPr/>
            </a:pPr>
            <a:r>
              <a:rPr lang="hr-HR" sz="5400" dirty="0" smtClean="0"/>
              <a:t>V: Virusi</a:t>
            </a:r>
            <a:endParaRPr lang="hr-HR" sz="5400" dirty="0"/>
          </a:p>
        </p:txBody>
      </p:sp>
      <p:sp>
        <p:nvSpPr>
          <p:cNvPr id="35843" name="Rezervirano mjesto sadržaja 2"/>
          <p:cNvSpPr>
            <a:spLocks noGrp="1"/>
          </p:cNvSpPr>
          <p:nvPr>
            <p:ph sz="quarter" idx="1"/>
          </p:nvPr>
        </p:nvSpPr>
        <p:spPr>
          <a:xfrm>
            <a:off x="301625" y="1527175"/>
            <a:ext cx="8504238" cy="4572000"/>
          </a:xfrm>
        </p:spPr>
        <p:txBody>
          <a:bodyPr/>
          <a:lstStyle/>
          <a:p>
            <a:pPr eaLnBrk="1" hangingPunct="1"/>
            <a:r>
              <a:rPr lang="hr-HR" sz="3200" b="1" smtClean="0">
                <a:solidFill>
                  <a:schemeClr val="bg1"/>
                </a:solidFill>
              </a:rPr>
              <a:t>Računalni virus</a:t>
            </a:r>
            <a:r>
              <a:rPr lang="hr-HR" sz="3200" smtClean="0">
                <a:solidFill>
                  <a:schemeClr val="bg1"/>
                </a:solidFill>
              </a:rPr>
              <a:t> je program koji može "inficirati" druge programe tako da u njih unese kopiju samog sebe (koja može biti modificirana). Virus se može proširiti računalnim sustavom ili mrežom koristeći se ovlastima korisnika koji su inficirani. Svaki program koji je inficiran postaje virus i tako infekcija raste</a:t>
            </a:r>
            <a:endParaRPr lang="hr-HR" sz="3200" smtClean="0">
              <a:solidFill>
                <a:schemeClr val="bg1"/>
              </a:solidFill>
              <a:latin typeface="Algerian" pitchFamily="82" charset="0"/>
            </a:endParaRPr>
          </a:p>
        </p:txBody>
      </p:sp>
    </p:spTree>
  </p:cSld>
  <p:clrMapOvr>
    <a:masterClrMapping/>
  </p:clrMapOvr>
  <p:transition advTm="2000">
    <p:push/>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Slika 3" descr="images.jpe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Naslov 1"/>
          <p:cNvSpPr>
            <a:spLocks noGrp="1"/>
          </p:cNvSpPr>
          <p:nvPr>
            <p:ph type="title"/>
          </p:nvPr>
        </p:nvSpPr>
        <p:spPr/>
        <p:txBody>
          <a:bodyPr/>
          <a:lstStyle/>
          <a:p>
            <a:pPr eaLnBrk="1" hangingPunct="1">
              <a:defRPr/>
            </a:pPr>
            <a:r>
              <a:rPr lang="hr-HR" sz="5400" b="1" dirty="0" smtClean="0"/>
              <a:t>W: WWW</a:t>
            </a:r>
            <a:endParaRPr lang="hr-HR" sz="5400" dirty="0"/>
          </a:p>
        </p:txBody>
      </p:sp>
      <p:sp>
        <p:nvSpPr>
          <p:cNvPr id="36867" name="Rezervirano mjesto sadržaja 2"/>
          <p:cNvSpPr>
            <a:spLocks noGrp="1"/>
          </p:cNvSpPr>
          <p:nvPr>
            <p:ph sz="quarter" idx="1"/>
          </p:nvPr>
        </p:nvSpPr>
        <p:spPr>
          <a:xfrm>
            <a:off x="301625" y="1527175"/>
            <a:ext cx="8504238" cy="4572000"/>
          </a:xfrm>
        </p:spPr>
        <p:txBody>
          <a:bodyPr/>
          <a:lstStyle/>
          <a:p>
            <a:pPr eaLnBrk="1" hangingPunct="1"/>
            <a:r>
              <a:rPr lang="hr-HR" sz="3200" smtClean="0">
                <a:latin typeface="Algerian" pitchFamily="82" charset="0"/>
              </a:rPr>
              <a:t>(World Wide Web) – Ima dva znacenja. Prvo: svi resursi dohvatljivi pomocu protokola Gopher, FTP, HTTP, telnet, USENET, WAIS i još nekih drugih alata. Drugo: Skup internet servera (HTTP servers) koji dozvoljavaju da slike, textovi i zvucni fajlovi budu pomjesani zajedno.</a:t>
            </a:r>
          </a:p>
        </p:txBody>
      </p:sp>
    </p:spTree>
  </p:cSld>
  <p:clrMapOvr>
    <a:masterClrMapping/>
  </p:clrMapOvr>
  <p:transition advTm="2141">
    <p:push/>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89" name="Slika 3" descr="images.jpe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Naslov 1"/>
          <p:cNvSpPr>
            <a:spLocks noGrp="1"/>
          </p:cNvSpPr>
          <p:nvPr>
            <p:ph type="title"/>
          </p:nvPr>
        </p:nvSpPr>
        <p:spPr/>
        <p:txBody>
          <a:bodyPr/>
          <a:lstStyle/>
          <a:p>
            <a:pPr eaLnBrk="1" hangingPunct="1">
              <a:defRPr/>
            </a:pPr>
            <a:r>
              <a:rPr lang="hr-HR" sz="4800" dirty="0" smtClean="0"/>
              <a:t>X: </a:t>
            </a:r>
            <a:r>
              <a:rPr lang="vi-VN" sz="4800" dirty="0" smtClean="0"/>
              <a:t>XML</a:t>
            </a:r>
            <a:endParaRPr lang="hr-HR" sz="4800" dirty="0"/>
          </a:p>
        </p:txBody>
      </p:sp>
      <p:sp>
        <p:nvSpPr>
          <p:cNvPr id="37891" name="Rezervirano mjesto sadržaja 2"/>
          <p:cNvSpPr>
            <a:spLocks noGrp="1"/>
          </p:cNvSpPr>
          <p:nvPr>
            <p:ph sz="quarter" idx="1"/>
          </p:nvPr>
        </p:nvSpPr>
        <p:spPr>
          <a:xfrm>
            <a:off x="301625" y="1527175"/>
            <a:ext cx="8504238" cy="4572000"/>
          </a:xfrm>
        </p:spPr>
        <p:txBody>
          <a:bodyPr/>
          <a:lstStyle/>
          <a:p>
            <a:pPr eaLnBrk="1" hangingPunct="1"/>
            <a:r>
              <a:rPr lang="vi-VN" sz="2400" smtClean="0"/>
              <a:t>XML je standard razvijen u WWW Konzorciju (W3C), tijelu koje određuje općeniti smjer kojim se web razvija. XML definira otvoreni, fleksibilni standard za opisivanje, pohranjivanje, objavljivanje i razmjenu bilo koje vrste informacija. Poslovni podaci izraženi XML-om oslobođeni su ograničenja privatnih formata i bit će razumljivi zauvijek, dugo nakon što zastare računalni sustavi na kojima su nastali i sustavi za rad s bazama podataka gdje su bili pohranjeni. XML-om se mogu opisati i izraziti najrazličitije vrste podataka; tako, na primjer, postoje XML standardi dokumenata (DTD – Document Type Definition) za financijske podatke, bibliografiju, genetski kôd itd.</a:t>
            </a:r>
            <a:endParaRPr lang="hr-HR" sz="2400" smtClean="0">
              <a:latin typeface="Algerian" pitchFamily="82" charset="0"/>
            </a:endParaRPr>
          </a:p>
        </p:txBody>
      </p:sp>
    </p:spTree>
  </p:cSld>
  <p:clrMapOvr>
    <a:masterClrMapping/>
  </p:clrMapOvr>
  <p:transition advTm="2266">
    <p:push/>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3" name="Slika 3" descr="images.jpe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Naslov 1"/>
          <p:cNvSpPr>
            <a:spLocks noGrp="1"/>
          </p:cNvSpPr>
          <p:nvPr>
            <p:ph type="title"/>
          </p:nvPr>
        </p:nvSpPr>
        <p:spPr/>
        <p:txBody>
          <a:bodyPr/>
          <a:lstStyle/>
          <a:p>
            <a:pPr eaLnBrk="1" hangingPunct="1">
              <a:defRPr/>
            </a:pPr>
            <a:r>
              <a:rPr lang="hr-HR" sz="5400" dirty="0" smtClean="0"/>
              <a:t>Y: </a:t>
            </a:r>
            <a:r>
              <a:rPr lang="hr-HR" sz="5400" b="1" dirty="0" smtClean="0"/>
              <a:t>YMODEM</a:t>
            </a:r>
            <a:endParaRPr lang="hr-HR" sz="5400" dirty="0"/>
          </a:p>
        </p:txBody>
      </p:sp>
      <p:sp>
        <p:nvSpPr>
          <p:cNvPr id="38915" name="Rezervirano mjesto sadržaja 2"/>
          <p:cNvSpPr>
            <a:spLocks noGrp="1"/>
          </p:cNvSpPr>
          <p:nvPr>
            <p:ph sz="quarter" idx="1"/>
          </p:nvPr>
        </p:nvSpPr>
        <p:spPr>
          <a:xfrm>
            <a:off x="301625" y="1527175"/>
            <a:ext cx="8504238" cy="4572000"/>
          </a:xfrm>
        </p:spPr>
        <p:txBody>
          <a:bodyPr/>
          <a:lstStyle/>
          <a:p>
            <a:pPr eaLnBrk="1" hangingPunct="1"/>
            <a:r>
              <a:rPr lang="hr-HR" sz="6000" smtClean="0">
                <a:latin typeface="Algerian" pitchFamily="82" charset="0"/>
              </a:rPr>
              <a:t>Još jedan protokol prijenosa datoteka, nešto brži od XMODEMA.</a:t>
            </a:r>
            <a:endParaRPr lang="hr-HR" sz="7200" smtClean="0">
              <a:latin typeface="Algerian" pitchFamily="82" charset="0"/>
            </a:endParaRPr>
          </a:p>
        </p:txBody>
      </p:sp>
    </p:spTree>
  </p:cSld>
  <p:clrMapOvr>
    <a:masterClrMapping/>
  </p:clrMapOvr>
  <p:transition advTm="2219">
    <p:push/>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7" name="Slika 3" descr="images.jpe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Naslov 1"/>
          <p:cNvSpPr>
            <a:spLocks noGrp="1"/>
          </p:cNvSpPr>
          <p:nvPr>
            <p:ph type="title"/>
          </p:nvPr>
        </p:nvSpPr>
        <p:spPr/>
        <p:txBody>
          <a:bodyPr/>
          <a:lstStyle/>
          <a:p>
            <a:pPr eaLnBrk="1" hangingPunct="1">
              <a:defRPr/>
            </a:pPr>
            <a:r>
              <a:rPr lang="hr-HR" sz="4800" dirty="0" smtClean="0"/>
              <a:t>Z:</a:t>
            </a:r>
            <a:r>
              <a:rPr lang="hr-HR" sz="4800" b="1" dirty="0" smtClean="0"/>
              <a:t> ZMODEM</a:t>
            </a:r>
            <a:endParaRPr lang="hr-HR" sz="4800" dirty="0"/>
          </a:p>
        </p:txBody>
      </p:sp>
      <p:sp>
        <p:nvSpPr>
          <p:cNvPr id="39939" name="Rezervirano mjesto sadržaja 2"/>
          <p:cNvSpPr>
            <a:spLocks noGrp="1"/>
          </p:cNvSpPr>
          <p:nvPr>
            <p:ph sz="quarter" idx="1"/>
          </p:nvPr>
        </p:nvSpPr>
        <p:spPr>
          <a:xfrm>
            <a:off x="301625" y="1527175"/>
            <a:ext cx="8504238" cy="4572000"/>
          </a:xfrm>
        </p:spPr>
        <p:txBody>
          <a:bodyPr/>
          <a:lstStyle/>
          <a:p>
            <a:pPr eaLnBrk="1" hangingPunct="1"/>
            <a:r>
              <a:rPr lang="hr-HR" sz="3200" smtClean="0">
                <a:latin typeface="Algerian" pitchFamily="82" charset="0"/>
              </a:rPr>
              <a:t>Najbrži i najpopularniji protokol prijenosa podataka, zbog svoje učinkovitosti i osobina oporavka prilikom pucanja. Vrsta asinkronog protokola za prijenos podataka na Internetu koji omogućuje uporabu skraćenih imena za pretraživanje datoteka.</a:t>
            </a:r>
            <a:endParaRPr lang="hr-HR" sz="3600" smtClean="0">
              <a:latin typeface="Algerian" pitchFamily="82" charset="0"/>
            </a:endParaRPr>
          </a:p>
        </p:txBody>
      </p:sp>
    </p:spTree>
  </p:cSld>
  <p:clrMapOvr>
    <a:masterClrMapping/>
  </p:clrMapOvr>
  <p:transition advTm="2281">
    <p:push/>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dnaslov 4"/>
          <p:cNvSpPr>
            <a:spLocks noGrp="1"/>
          </p:cNvSpPr>
          <p:nvPr>
            <p:ph type="subTitle" idx="1"/>
          </p:nvPr>
        </p:nvSpPr>
        <p:spPr/>
        <p:txBody>
          <a:bodyPr>
            <a:noAutofit/>
          </a:bodyPr>
          <a:lstStyle/>
          <a:p>
            <a:pPr eaLnBrk="1" fontAlgn="auto" hangingPunct="1">
              <a:spcAft>
                <a:spcPts val="0"/>
              </a:spcAft>
              <a:buFont typeface="Wingdings 2"/>
              <a:buNone/>
              <a:defRPr/>
            </a:pPr>
            <a:r>
              <a:rPr lang="hr-HR" sz="4800" dirty="0" smtClean="0"/>
              <a:t>Napravio: Mato </a:t>
            </a:r>
            <a:r>
              <a:rPr lang="hr-HR" sz="4800" dirty="0" err="1" smtClean="0"/>
              <a:t>Klasanović</a:t>
            </a:r>
            <a:endParaRPr lang="hr-HR" sz="4800" dirty="0"/>
          </a:p>
        </p:txBody>
      </p:sp>
      <p:sp>
        <p:nvSpPr>
          <p:cNvPr id="40962" name="Naslov 3"/>
          <p:cNvSpPr>
            <a:spLocks noGrp="1"/>
          </p:cNvSpPr>
          <p:nvPr>
            <p:ph type="ctrTitle"/>
          </p:nvPr>
        </p:nvSpPr>
        <p:spPr/>
        <p:txBody>
          <a:bodyPr/>
          <a:lstStyle/>
          <a:p>
            <a:pPr eaLnBrk="1" hangingPunct="1"/>
            <a:r>
              <a:rPr lang="hr-HR" sz="9600" smtClean="0"/>
              <a:t>KRAJ</a:t>
            </a:r>
          </a:p>
        </p:txBody>
      </p:sp>
    </p:spTree>
  </p:cSld>
  <p:clrMapOvr>
    <a:masterClrMapping/>
  </p:clrMapOvr>
  <p:transition advTm="1500">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Slika 3" descr="images.jpe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Naslov 1"/>
          <p:cNvSpPr>
            <a:spLocks noGrp="1"/>
          </p:cNvSpPr>
          <p:nvPr>
            <p:ph type="title"/>
          </p:nvPr>
        </p:nvSpPr>
        <p:spPr/>
        <p:txBody>
          <a:bodyPr>
            <a:normAutofit fontScale="90000"/>
          </a:bodyPr>
          <a:lstStyle/>
          <a:p>
            <a:pPr eaLnBrk="1" fontAlgn="auto" hangingPunct="1">
              <a:spcAft>
                <a:spcPts val="0"/>
              </a:spcAft>
              <a:defRPr/>
            </a:pPr>
            <a:r>
              <a:rPr lang="hr-HR" sz="4400" b="1" dirty="0" smtClean="0"/>
              <a:t>B:</a:t>
            </a:r>
            <a:r>
              <a:rPr lang="hr-HR" b="1" dirty="0" smtClean="0"/>
              <a:t> </a:t>
            </a:r>
            <a:r>
              <a:rPr lang="hr-HR" b="1" dirty="0" err="1" smtClean="0"/>
              <a:t>Browser</a:t>
            </a:r>
            <a:endParaRPr lang="hr-HR" dirty="0"/>
          </a:p>
        </p:txBody>
      </p:sp>
      <p:sp>
        <p:nvSpPr>
          <p:cNvPr id="15363" name="Rezervirano mjesto sadržaja 2"/>
          <p:cNvSpPr>
            <a:spLocks noGrp="1"/>
          </p:cNvSpPr>
          <p:nvPr>
            <p:ph sz="quarter" idx="1"/>
          </p:nvPr>
        </p:nvSpPr>
        <p:spPr>
          <a:xfrm>
            <a:off x="301625" y="1527175"/>
            <a:ext cx="8504238" cy="4572000"/>
          </a:xfrm>
        </p:spPr>
        <p:txBody>
          <a:bodyPr/>
          <a:lstStyle/>
          <a:p>
            <a:pPr eaLnBrk="1" hangingPunct="1"/>
            <a:r>
              <a:rPr lang="hr-HR" sz="4000" smtClean="0">
                <a:latin typeface="Algerian" pitchFamily="82" charset="0"/>
              </a:rPr>
              <a:t>Softver ilitiga program koji korisnici koriste za pregledavanje ili trazenje raznog sadrzaja na internetu npr. sadrzaja web stranica. Najcesci su Microsoft Internet Explorer i Netscape Navigator.</a:t>
            </a:r>
          </a:p>
        </p:txBody>
      </p:sp>
    </p:spTree>
  </p:cSld>
  <p:clrMapOvr>
    <a:masterClrMapping/>
  </p:clrMapOvr>
  <p:transition advTm="1641">
    <p:pu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Slika 3" descr="images.jpeg"/>
          <p:cNvPicPr>
            <a:picLocks noChangeAspect="1"/>
          </p:cNvPicPr>
          <p:nvPr/>
        </p:nvPicPr>
        <p:blipFill>
          <a:blip r:embed="rId2"/>
          <a:srcRect/>
          <a:stretch>
            <a:fillRect/>
          </a:stretch>
        </p:blipFill>
        <p:spPr bwMode="auto">
          <a:xfrm>
            <a:off x="0" y="142875"/>
            <a:ext cx="9144000" cy="6715125"/>
          </a:xfrm>
          <a:prstGeom prst="rect">
            <a:avLst/>
          </a:prstGeom>
          <a:noFill/>
          <a:ln w="9525">
            <a:noFill/>
            <a:miter lim="800000"/>
            <a:headEnd/>
            <a:tailEnd/>
          </a:ln>
        </p:spPr>
      </p:pic>
      <p:sp>
        <p:nvSpPr>
          <p:cNvPr id="2" name="Naslov 1"/>
          <p:cNvSpPr>
            <a:spLocks noGrp="1"/>
          </p:cNvSpPr>
          <p:nvPr>
            <p:ph type="title"/>
          </p:nvPr>
        </p:nvSpPr>
        <p:spPr/>
        <p:txBody>
          <a:bodyPr>
            <a:normAutofit fontScale="90000"/>
          </a:bodyPr>
          <a:lstStyle/>
          <a:p>
            <a:pPr eaLnBrk="1" fontAlgn="auto" hangingPunct="1">
              <a:spcAft>
                <a:spcPts val="0"/>
              </a:spcAft>
              <a:defRPr/>
            </a:pPr>
            <a:r>
              <a:rPr lang="hr-HR" sz="4400" dirty="0" smtClean="0"/>
              <a:t>C:</a:t>
            </a:r>
            <a:r>
              <a:rPr lang="hr-HR" dirty="0" smtClean="0"/>
              <a:t> </a:t>
            </a:r>
            <a:r>
              <a:rPr lang="hr-HR" b="1" dirty="0" smtClean="0"/>
              <a:t>Chat</a:t>
            </a:r>
            <a:endParaRPr lang="hr-HR" dirty="0"/>
          </a:p>
        </p:txBody>
      </p:sp>
      <p:sp>
        <p:nvSpPr>
          <p:cNvPr id="16387" name="Rezervirano mjesto sadržaja 2"/>
          <p:cNvSpPr>
            <a:spLocks noGrp="1"/>
          </p:cNvSpPr>
          <p:nvPr>
            <p:ph sz="quarter" idx="1"/>
          </p:nvPr>
        </p:nvSpPr>
        <p:spPr>
          <a:xfrm>
            <a:off x="301625" y="1527175"/>
            <a:ext cx="8504238" cy="4572000"/>
          </a:xfrm>
        </p:spPr>
        <p:txBody>
          <a:bodyPr/>
          <a:lstStyle/>
          <a:p>
            <a:pPr eaLnBrk="1" hangingPunct="1">
              <a:defRPr/>
            </a:pPr>
            <a:r>
              <a:rPr lang="vi-VN" sz="4400" dirty="0" smtClean="0">
                <a:latin typeface="+mj-lt"/>
              </a:rPr>
              <a:t>Namjenski program u Windows grafičkoj okolini za radne skupine kojim se u razgovornom sustavu obavlja razgovor. Omogućuje istodobno primanje i slanje poruka između korisnika u mreži.</a:t>
            </a:r>
            <a:endParaRPr lang="hr-HR" sz="4400" dirty="0" smtClean="0">
              <a:latin typeface="Algerian" pitchFamily="82" charset="0"/>
            </a:endParaRPr>
          </a:p>
        </p:txBody>
      </p:sp>
    </p:spTree>
  </p:cSld>
  <p:clrMapOvr>
    <a:masterClrMapping/>
  </p:clrMapOvr>
  <p:transition advTm="1797">
    <p:pu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Slika 3" descr="images.jpe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7410" name="Naslov 1"/>
          <p:cNvSpPr>
            <a:spLocks noGrp="1"/>
          </p:cNvSpPr>
          <p:nvPr>
            <p:ph type="title"/>
          </p:nvPr>
        </p:nvSpPr>
        <p:spPr/>
        <p:txBody>
          <a:bodyPr/>
          <a:lstStyle/>
          <a:p>
            <a:pPr eaLnBrk="1" hangingPunct="1"/>
            <a:r>
              <a:rPr lang="hr-HR" sz="4800" smtClean="0">
                <a:solidFill>
                  <a:srgbClr val="7B9899"/>
                </a:solidFill>
              </a:rPr>
              <a:t>D: </a:t>
            </a:r>
            <a:r>
              <a:rPr lang="hr-HR" sz="4800" b="1" smtClean="0">
                <a:solidFill>
                  <a:srgbClr val="7B9899"/>
                </a:solidFill>
              </a:rPr>
              <a:t>Download</a:t>
            </a:r>
            <a:endParaRPr lang="hr-HR" sz="4800" smtClean="0">
              <a:solidFill>
                <a:srgbClr val="7B9899"/>
              </a:solidFill>
            </a:endParaRPr>
          </a:p>
        </p:txBody>
      </p:sp>
      <p:sp>
        <p:nvSpPr>
          <p:cNvPr id="17411" name="Rezervirano mjesto sadržaja 2"/>
          <p:cNvSpPr>
            <a:spLocks noGrp="1"/>
          </p:cNvSpPr>
          <p:nvPr>
            <p:ph sz="quarter" idx="1"/>
          </p:nvPr>
        </p:nvSpPr>
        <p:spPr>
          <a:xfrm>
            <a:off x="301625" y="1527175"/>
            <a:ext cx="8504238" cy="4572000"/>
          </a:xfrm>
        </p:spPr>
        <p:txBody>
          <a:bodyPr/>
          <a:lstStyle/>
          <a:p>
            <a:pPr eaLnBrk="1" hangingPunct="1"/>
            <a:r>
              <a:rPr lang="hr-HR" sz="4400" smtClean="0">
                <a:latin typeface="Algerian" pitchFamily="82" charset="0"/>
              </a:rPr>
              <a:t>Transfer podataka s jednog komplutera na drugi. (suprotno od upload) Najcesce, skidanje podataka s interneta. Kada skidamo neke fileove s interneta kazemo da downloudamo fileove.</a:t>
            </a:r>
          </a:p>
        </p:txBody>
      </p:sp>
    </p:spTree>
  </p:cSld>
  <p:clrMapOvr>
    <a:masterClrMapping/>
  </p:clrMapOvr>
  <p:transition advTm="1781">
    <p:pu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Slika 3" descr="images.jpe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8434" name="Naslov 1"/>
          <p:cNvSpPr>
            <a:spLocks noGrp="1"/>
          </p:cNvSpPr>
          <p:nvPr>
            <p:ph type="title"/>
          </p:nvPr>
        </p:nvSpPr>
        <p:spPr/>
        <p:txBody>
          <a:bodyPr/>
          <a:lstStyle/>
          <a:p>
            <a:pPr eaLnBrk="1" hangingPunct="1"/>
            <a:r>
              <a:rPr lang="hr-HR" sz="5400" smtClean="0">
                <a:solidFill>
                  <a:srgbClr val="7B9899"/>
                </a:solidFill>
              </a:rPr>
              <a:t>E: </a:t>
            </a:r>
            <a:r>
              <a:rPr lang="hr-HR" sz="5400" b="1" smtClean="0">
                <a:solidFill>
                  <a:srgbClr val="7B9899"/>
                </a:solidFill>
              </a:rPr>
              <a:t>E-mail</a:t>
            </a:r>
            <a:endParaRPr lang="hr-HR" sz="5400" smtClean="0">
              <a:solidFill>
                <a:srgbClr val="7B9899"/>
              </a:solidFill>
            </a:endParaRPr>
          </a:p>
        </p:txBody>
      </p:sp>
      <p:sp>
        <p:nvSpPr>
          <p:cNvPr id="3" name="Rezervirano mjesto sadržaja 2"/>
          <p:cNvSpPr>
            <a:spLocks noGrp="1"/>
          </p:cNvSpPr>
          <p:nvPr>
            <p:ph sz="quarter" idx="1"/>
          </p:nvPr>
        </p:nvSpPr>
        <p:spPr>
          <a:xfrm>
            <a:off x="301625" y="1527175"/>
            <a:ext cx="8504238" cy="4572000"/>
          </a:xfrm>
        </p:spPr>
        <p:txBody>
          <a:bodyPr>
            <a:normAutofit fontScale="92500" lnSpcReduction="20000"/>
          </a:bodyPr>
          <a:lstStyle/>
          <a:p>
            <a:pPr marL="274320" indent="-274320" eaLnBrk="1" fontAlgn="auto" hangingPunct="1">
              <a:spcAft>
                <a:spcPts val="0"/>
              </a:spcAft>
              <a:buFont typeface="Wingdings 2"/>
              <a:buChar char=""/>
              <a:defRPr/>
            </a:pPr>
            <a:r>
              <a:rPr lang="hr-HR" dirty="0" smtClean="0"/>
              <a:t/>
            </a:r>
            <a:br>
              <a:rPr lang="hr-HR" dirty="0" smtClean="0"/>
            </a:br>
            <a:r>
              <a:rPr lang="hr-HR" dirty="0" smtClean="0">
                <a:latin typeface="Algerian" pitchFamily="82" charset="0"/>
              </a:rPr>
              <a:t>(</a:t>
            </a:r>
            <a:r>
              <a:rPr lang="hr-HR" dirty="0" err="1" smtClean="0">
                <a:latin typeface="Algerian" pitchFamily="82" charset="0"/>
              </a:rPr>
              <a:t>Electronic</a:t>
            </a:r>
            <a:r>
              <a:rPr lang="hr-HR" dirty="0" smtClean="0">
                <a:latin typeface="Algerian" pitchFamily="82" charset="0"/>
              </a:rPr>
              <a:t> </a:t>
            </a:r>
            <a:r>
              <a:rPr lang="hr-HR" dirty="0" err="1" smtClean="0">
                <a:latin typeface="Algerian" pitchFamily="82" charset="0"/>
              </a:rPr>
              <a:t>Mail</a:t>
            </a:r>
            <a:r>
              <a:rPr lang="hr-HR" dirty="0" smtClean="0">
                <a:latin typeface="Algerian" pitchFamily="82" charset="0"/>
              </a:rPr>
              <a:t>) – Protokol na Internetu, koji </a:t>
            </a:r>
            <a:r>
              <a:rPr lang="hr-HR" dirty="0" err="1" smtClean="0">
                <a:latin typeface="Algerian" pitchFamily="82" charset="0"/>
              </a:rPr>
              <a:t>omogucava</a:t>
            </a:r>
            <a:r>
              <a:rPr lang="hr-HR" dirty="0" smtClean="0">
                <a:latin typeface="Algerian" pitchFamily="82" charset="0"/>
              </a:rPr>
              <a:t> korisnicima slanje tekstualnih (ASCII) poruka s </a:t>
            </a:r>
            <a:r>
              <a:rPr lang="hr-HR" dirty="0" err="1" smtClean="0">
                <a:latin typeface="Algerian" pitchFamily="82" charset="0"/>
              </a:rPr>
              <a:t>racunala</a:t>
            </a:r>
            <a:r>
              <a:rPr lang="hr-HR" dirty="0" smtClean="0">
                <a:latin typeface="Algerian" pitchFamily="82" charset="0"/>
              </a:rPr>
              <a:t> na </a:t>
            </a:r>
            <a:r>
              <a:rPr lang="hr-HR" dirty="0" err="1" smtClean="0">
                <a:latin typeface="Algerian" pitchFamily="82" charset="0"/>
              </a:rPr>
              <a:t>racunalo</a:t>
            </a:r>
            <a:r>
              <a:rPr lang="hr-HR" dirty="0" smtClean="0">
                <a:latin typeface="Algerian" pitchFamily="82" charset="0"/>
              </a:rPr>
              <a:t>. </a:t>
            </a:r>
            <a:r>
              <a:rPr lang="hr-HR" dirty="0" err="1" smtClean="0">
                <a:latin typeface="Algerian" pitchFamily="82" charset="0"/>
              </a:rPr>
              <a:t>Medutim</a:t>
            </a:r>
            <a:r>
              <a:rPr lang="hr-HR" dirty="0" smtClean="0">
                <a:latin typeface="Algerian" pitchFamily="82" charset="0"/>
              </a:rPr>
              <a:t>, preko e-</a:t>
            </a:r>
            <a:r>
              <a:rPr lang="hr-HR" dirty="0" err="1" smtClean="0">
                <a:latin typeface="Algerian" pitchFamily="82" charset="0"/>
              </a:rPr>
              <a:t>maila</a:t>
            </a:r>
            <a:r>
              <a:rPr lang="hr-HR" dirty="0" smtClean="0">
                <a:latin typeface="Algerian" pitchFamily="82" charset="0"/>
              </a:rPr>
              <a:t> možete poslati, kao dodatak (</a:t>
            </a:r>
            <a:r>
              <a:rPr lang="hr-HR" dirty="0" err="1" smtClean="0">
                <a:latin typeface="Algerian" pitchFamily="82" charset="0"/>
              </a:rPr>
              <a:t>attachment</a:t>
            </a:r>
            <a:r>
              <a:rPr lang="hr-HR" dirty="0" smtClean="0">
                <a:latin typeface="Algerian" pitchFamily="82" charset="0"/>
              </a:rPr>
              <a:t>) tekstualnoj poruci sve vrste dokumenata: kolor fotografije, filmove, animacije, Word, Excel dokumente </a:t>
            </a:r>
            <a:r>
              <a:rPr lang="hr-HR" dirty="0" err="1" smtClean="0">
                <a:latin typeface="Algerian" pitchFamily="82" charset="0"/>
              </a:rPr>
              <a:t>itd</a:t>
            </a:r>
            <a:r>
              <a:rPr lang="hr-HR" dirty="0" smtClean="0">
                <a:latin typeface="Algerian" pitchFamily="82" charset="0"/>
              </a:rPr>
              <a:t>. Takve dokumente protokol spakira i transportira kako on zna, a vi ih na obje strane možete gledati u aplikacijama u kojima su napravljene ili koje podržavaju njihov originalni format. Animaciju, film, pa ni kolor fotografiju ne možete prenijeti preko faksa.</a:t>
            </a:r>
            <a:endParaRPr lang="hr-HR" dirty="0">
              <a:latin typeface="Algerian" pitchFamily="82" charset="0"/>
            </a:endParaRPr>
          </a:p>
        </p:txBody>
      </p:sp>
    </p:spTree>
  </p:cSld>
  <p:clrMapOvr>
    <a:masterClrMapping/>
  </p:clrMapOvr>
  <p:transition advTm="1922">
    <p:pu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Slika 3" descr="images.jpe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9458" name="Naslov 1"/>
          <p:cNvSpPr>
            <a:spLocks noGrp="1"/>
          </p:cNvSpPr>
          <p:nvPr>
            <p:ph type="title"/>
          </p:nvPr>
        </p:nvSpPr>
        <p:spPr/>
        <p:txBody>
          <a:bodyPr/>
          <a:lstStyle/>
          <a:p>
            <a:pPr eaLnBrk="1" hangingPunct="1"/>
            <a:r>
              <a:rPr lang="hr-HR" sz="5400" smtClean="0">
                <a:solidFill>
                  <a:srgbClr val="7B9899"/>
                </a:solidFill>
              </a:rPr>
              <a:t>F: </a:t>
            </a:r>
            <a:r>
              <a:rPr lang="hr-HR" sz="5400" b="1" smtClean="0">
                <a:solidFill>
                  <a:srgbClr val="7B9899"/>
                </a:solidFill>
              </a:rPr>
              <a:t>Firewall</a:t>
            </a:r>
            <a:endParaRPr lang="hr-HR" sz="5400" smtClean="0">
              <a:solidFill>
                <a:srgbClr val="7B9899"/>
              </a:solidFill>
            </a:endParaRPr>
          </a:p>
        </p:txBody>
      </p:sp>
      <p:sp>
        <p:nvSpPr>
          <p:cNvPr id="19459" name="Rezervirano mjesto sadržaja 2"/>
          <p:cNvSpPr>
            <a:spLocks noGrp="1"/>
          </p:cNvSpPr>
          <p:nvPr>
            <p:ph sz="quarter" idx="1"/>
          </p:nvPr>
        </p:nvSpPr>
        <p:spPr>
          <a:xfrm>
            <a:off x="301625" y="1527175"/>
            <a:ext cx="8504238" cy="4572000"/>
          </a:xfrm>
        </p:spPr>
        <p:txBody>
          <a:bodyPr/>
          <a:lstStyle/>
          <a:p>
            <a:pPr eaLnBrk="1" hangingPunct="1"/>
            <a:r>
              <a:rPr lang="hr-HR" sz="3200" smtClean="0">
                <a:latin typeface="Algerian" pitchFamily="82" charset="0"/>
              </a:rPr>
              <a:t>Kombinacija hardware-a i software-a koja gradi zid izmedju povezanih kompjutera unutar organizacije i onih izvana da sprijeci nedozvoljeni pristup. Najcesce se koristi da zastiti podatke tipa e-mail i data files. To je kombinacija hardvera i softvera koja osigurava pristup od i prema LAN-u (Local Area Network).</a:t>
            </a:r>
          </a:p>
        </p:txBody>
      </p:sp>
    </p:spTree>
  </p:cSld>
  <p:clrMapOvr>
    <a:masterClrMapping/>
  </p:clrMapOvr>
  <p:transition advTm="1641">
    <p:pu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Slika 3" descr="images.jpe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0482" name="Naslov 1"/>
          <p:cNvSpPr>
            <a:spLocks noGrp="1"/>
          </p:cNvSpPr>
          <p:nvPr>
            <p:ph type="title"/>
          </p:nvPr>
        </p:nvSpPr>
        <p:spPr/>
        <p:txBody>
          <a:bodyPr/>
          <a:lstStyle/>
          <a:p>
            <a:pPr eaLnBrk="1" hangingPunct="1"/>
            <a:r>
              <a:rPr lang="hr-HR" sz="5400" smtClean="0">
                <a:solidFill>
                  <a:srgbClr val="7B9899"/>
                </a:solidFill>
              </a:rPr>
              <a:t>G: </a:t>
            </a:r>
            <a:r>
              <a:rPr lang="hr-HR" sz="5400" b="1" smtClean="0">
                <a:solidFill>
                  <a:srgbClr val="7B9899"/>
                </a:solidFill>
              </a:rPr>
              <a:t>Google</a:t>
            </a:r>
            <a:endParaRPr lang="hr-HR" sz="5400" smtClean="0">
              <a:solidFill>
                <a:srgbClr val="7B9899"/>
              </a:solidFill>
            </a:endParaRPr>
          </a:p>
        </p:txBody>
      </p:sp>
      <p:sp>
        <p:nvSpPr>
          <p:cNvPr id="20483" name="Rezervirano mjesto sadržaja 2"/>
          <p:cNvSpPr>
            <a:spLocks noGrp="1"/>
          </p:cNvSpPr>
          <p:nvPr>
            <p:ph sz="quarter" idx="1"/>
          </p:nvPr>
        </p:nvSpPr>
        <p:spPr>
          <a:xfrm>
            <a:off x="301625" y="1527175"/>
            <a:ext cx="8504238" cy="4572000"/>
          </a:xfrm>
        </p:spPr>
        <p:txBody>
          <a:bodyPr/>
          <a:lstStyle/>
          <a:p>
            <a:pPr eaLnBrk="1" hangingPunct="1"/>
            <a:r>
              <a:rPr lang="vi-VN" sz="4000" smtClean="0"/>
              <a:t>Trenutno najjači internet pretraživač ili tražilica. Google dominira search engine tržištem i određuje pravac search industrije. Uz search servis nudi i mnoge druge usluge poput pretraživanja komercijalnih stranica, novosti i sl. adresa: www.google.com</a:t>
            </a:r>
            <a:endParaRPr lang="hr-HR" sz="4000" smtClean="0">
              <a:latin typeface="Algerian" pitchFamily="82" charset="0"/>
            </a:endParaRPr>
          </a:p>
        </p:txBody>
      </p:sp>
    </p:spTree>
  </p:cSld>
  <p:clrMapOvr>
    <a:masterClrMapping/>
  </p:clrMapOvr>
  <p:transition advTm="2094">
    <p:pu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Slika 3" descr="images.jpe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Naslov 1"/>
          <p:cNvSpPr>
            <a:spLocks noGrp="1"/>
          </p:cNvSpPr>
          <p:nvPr>
            <p:ph type="title"/>
          </p:nvPr>
        </p:nvSpPr>
        <p:spPr/>
        <p:txBody>
          <a:bodyPr>
            <a:normAutofit fontScale="90000"/>
          </a:bodyPr>
          <a:lstStyle/>
          <a:p>
            <a:pPr eaLnBrk="1" fontAlgn="auto" hangingPunct="1">
              <a:spcAft>
                <a:spcPts val="0"/>
              </a:spcAft>
              <a:defRPr/>
            </a:pPr>
            <a:r>
              <a:rPr lang="hr-HR" sz="5300" dirty="0" smtClean="0"/>
              <a:t>H:</a:t>
            </a:r>
            <a:r>
              <a:rPr lang="hr-HR" dirty="0" smtClean="0"/>
              <a:t> </a:t>
            </a:r>
            <a:r>
              <a:rPr lang="hr-HR" b="1" dirty="0" smtClean="0"/>
              <a:t>HTML</a:t>
            </a:r>
            <a:endParaRPr lang="hr-HR" dirty="0"/>
          </a:p>
        </p:txBody>
      </p:sp>
      <p:sp>
        <p:nvSpPr>
          <p:cNvPr id="3" name="Rezervirano mjesto sadržaja 2"/>
          <p:cNvSpPr>
            <a:spLocks noGrp="1"/>
          </p:cNvSpPr>
          <p:nvPr>
            <p:ph sz="quarter" idx="1"/>
          </p:nvPr>
        </p:nvSpPr>
        <p:spPr>
          <a:xfrm>
            <a:off x="301625" y="1527175"/>
            <a:ext cx="8504238" cy="4572000"/>
          </a:xfrm>
        </p:spPr>
        <p:txBody>
          <a:bodyPr>
            <a:normAutofit fontScale="92500" lnSpcReduction="20000"/>
          </a:bodyPr>
          <a:lstStyle/>
          <a:p>
            <a:pPr marL="274320" indent="-274320" eaLnBrk="1" fontAlgn="auto" hangingPunct="1">
              <a:spcAft>
                <a:spcPts val="0"/>
              </a:spcAft>
              <a:buFont typeface="Wingdings 2"/>
              <a:buChar char=""/>
              <a:defRPr/>
            </a:pPr>
            <a:r>
              <a:rPr lang="hr-HR" dirty="0" smtClean="0">
                <a:latin typeface="Algerian" pitchFamily="82" charset="0"/>
              </a:rPr>
              <a:t>(</a:t>
            </a:r>
            <a:r>
              <a:rPr lang="hr-HR" dirty="0" err="1" smtClean="0">
                <a:latin typeface="Algerian" pitchFamily="82" charset="0"/>
              </a:rPr>
              <a:t>HyperText</a:t>
            </a:r>
            <a:r>
              <a:rPr lang="hr-HR" dirty="0" smtClean="0">
                <a:latin typeface="Algerian" pitchFamily="82" charset="0"/>
              </a:rPr>
              <a:t> </a:t>
            </a:r>
            <a:r>
              <a:rPr lang="hr-HR" dirty="0" err="1" smtClean="0">
                <a:latin typeface="Algerian" pitchFamily="82" charset="0"/>
              </a:rPr>
              <a:t>Markup</a:t>
            </a:r>
            <a:r>
              <a:rPr lang="hr-HR" dirty="0" smtClean="0">
                <a:latin typeface="Algerian" pitchFamily="82" charset="0"/>
              </a:rPr>
              <a:t> </a:t>
            </a:r>
            <a:r>
              <a:rPr lang="hr-HR" dirty="0" err="1" smtClean="0">
                <a:latin typeface="Algerian" pitchFamily="82" charset="0"/>
              </a:rPr>
              <a:t>Language</a:t>
            </a:r>
            <a:r>
              <a:rPr lang="hr-HR" dirty="0" smtClean="0">
                <a:latin typeface="Algerian" pitchFamily="82" charset="0"/>
              </a:rPr>
              <a:t>) – Programski jezik (ako ga takvim možemo nazvati) za pravljenje dokumenata hiperteksta koji se upotrebljavaju na World Wide Web-u. HTML je vrlo jednostavan jezik: oko teksta i slika stavljate tekstualne “privjeske” koje ce klijent program tipa WWW pretražitelj (IE ili NN) znati definirati. Ti privjesci uglavnom definiraju pojavnost teksta ili slike, a što je najvažnije, mogu dio teksta ili sliku, ili dio slike, definirati kao link koji vas vodi na drugu web stranicu. Dakle, </a:t>
            </a:r>
            <a:r>
              <a:rPr lang="hr-HR" dirty="0" err="1" smtClean="0">
                <a:latin typeface="Algerian" pitchFamily="82" charset="0"/>
              </a:rPr>
              <a:t>pomocu</a:t>
            </a:r>
            <a:r>
              <a:rPr lang="hr-HR" dirty="0" smtClean="0">
                <a:latin typeface="Algerian" pitchFamily="82" charset="0"/>
              </a:rPr>
              <a:t> HTML-a pravite web stranice, a ove se </a:t>
            </a:r>
            <a:r>
              <a:rPr lang="hr-HR" dirty="0" err="1" smtClean="0">
                <a:latin typeface="Algerian" pitchFamily="82" charset="0"/>
              </a:rPr>
              <a:t>citaju</a:t>
            </a:r>
            <a:r>
              <a:rPr lang="hr-HR" dirty="0" smtClean="0">
                <a:latin typeface="Algerian" pitchFamily="82" charset="0"/>
              </a:rPr>
              <a:t> </a:t>
            </a:r>
            <a:r>
              <a:rPr lang="hr-HR" dirty="0" err="1" smtClean="0">
                <a:latin typeface="Algerian" pitchFamily="82" charset="0"/>
              </a:rPr>
              <a:t>pomocu</a:t>
            </a:r>
            <a:r>
              <a:rPr lang="hr-HR" dirty="0" smtClean="0">
                <a:latin typeface="Algerian" pitchFamily="82" charset="0"/>
              </a:rPr>
              <a:t> klijent programa IE ili NN.</a:t>
            </a:r>
            <a:endParaRPr lang="hr-HR" dirty="0">
              <a:latin typeface="Algerian" pitchFamily="82" charset="0"/>
            </a:endParaRPr>
          </a:p>
        </p:txBody>
      </p:sp>
    </p:spTree>
  </p:cSld>
  <p:clrMapOvr>
    <a:masterClrMapping/>
  </p:clrMapOvr>
  <p:transition advTm="2015">
    <p:pu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rađanski">
  <a:themeElements>
    <a:clrScheme name="Građanski">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Građanski">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Građanski">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89</TotalTime>
  <Words>1298</Words>
  <Application>Microsoft Office PowerPoint</Application>
  <PresentationFormat>On-screen Show (4:3)</PresentationFormat>
  <Paragraphs>56</Paragraphs>
  <Slides>28</Slides>
  <Notes>0</Notes>
  <HiddenSlides>0</HiddenSlides>
  <MMClips>0</MMClips>
  <ScaleCrop>false</ScaleCrop>
  <HeadingPairs>
    <vt:vector size="6" baseType="variant">
      <vt:variant>
        <vt:lpstr>Korišteni fontovi</vt:lpstr>
      </vt:variant>
      <vt:variant>
        <vt:i4>7</vt:i4>
      </vt:variant>
      <vt:variant>
        <vt:lpstr>Predložak dizajna</vt:lpstr>
      </vt:variant>
      <vt:variant>
        <vt:i4>12</vt:i4>
      </vt:variant>
      <vt:variant>
        <vt:lpstr>Naslovi slajdova</vt:lpstr>
      </vt:variant>
      <vt:variant>
        <vt:i4>28</vt:i4>
      </vt:variant>
    </vt:vector>
  </HeadingPairs>
  <TitlesOfParts>
    <vt:vector size="47" baseType="lpstr">
      <vt:lpstr>Arial</vt:lpstr>
      <vt:lpstr>Georgia</vt:lpstr>
      <vt:lpstr>Wingdings 2</vt:lpstr>
      <vt:lpstr>Wingdings</vt:lpstr>
      <vt:lpstr>Calibri</vt:lpstr>
      <vt:lpstr>Algerian</vt:lpstr>
      <vt:lpstr>Times New Roman</vt:lpstr>
      <vt:lpstr>Građanski</vt:lpstr>
      <vt:lpstr>Građanski</vt:lpstr>
      <vt:lpstr>Građanski</vt:lpstr>
      <vt:lpstr>Građanski</vt:lpstr>
      <vt:lpstr>Građanski</vt:lpstr>
      <vt:lpstr>Građanski</vt:lpstr>
      <vt:lpstr>Građanski</vt:lpstr>
      <vt:lpstr>Građanski</vt:lpstr>
      <vt:lpstr>Građanski</vt:lpstr>
      <vt:lpstr>Građanski</vt:lpstr>
      <vt:lpstr>Građanski</vt:lpstr>
      <vt:lpstr>Građanski</vt:lpstr>
      <vt:lpstr>Pojmovnik Interneta</vt:lpstr>
      <vt:lpstr>A: ARPANet</vt:lpstr>
      <vt:lpstr>B: Browser</vt:lpstr>
      <vt:lpstr>C: Chat</vt:lpstr>
      <vt:lpstr>D: Download</vt:lpstr>
      <vt:lpstr>E: E-mail</vt:lpstr>
      <vt:lpstr>F: Firewall</vt:lpstr>
      <vt:lpstr>G: Google</vt:lpstr>
      <vt:lpstr>H: HTML</vt:lpstr>
      <vt:lpstr>I: Internet</vt:lpstr>
      <vt:lpstr>J: Java</vt:lpstr>
      <vt:lpstr>K: Kilobyte</vt:lpstr>
      <vt:lpstr>L: LAN</vt:lpstr>
      <vt:lpstr>M: Modem</vt:lpstr>
      <vt:lpstr>N: Network</vt:lpstr>
      <vt:lpstr>O: OS</vt:lpstr>
      <vt:lpstr>P:Portal</vt:lpstr>
      <vt:lpstr>Q:Query</vt:lpstr>
      <vt:lpstr>R:Router</vt:lpstr>
      <vt:lpstr>S:Server</vt:lpstr>
      <vt:lpstr>T:TCP/IP</vt:lpstr>
      <vt:lpstr>U: URL</vt:lpstr>
      <vt:lpstr>V: Virusi</vt:lpstr>
      <vt:lpstr>W: WWW</vt:lpstr>
      <vt:lpstr>X: XML</vt:lpstr>
      <vt:lpstr>Y: YMODEM</vt:lpstr>
      <vt:lpstr>Z: ZMODEM</vt:lpstr>
      <vt:lpstr>KRAJ</vt:lpstr>
    </vt:vector>
  </TitlesOfParts>
  <Company>skola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Pojmovnik Interneta</dc:title>
  <dc:creator>ilok</dc:creator>
  <cp:lastModifiedBy>ilok</cp:lastModifiedBy>
  <cp:revision>10</cp:revision>
  <dcterms:created xsi:type="dcterms:W3CDTF">2010-10-19T12:08:25Z</dcterms:created>
  <dcterms:modified xsi:type="dcterms:W3CDTF">2010-10-26T08:47:21Z</dcterms:modified>
</cp:coreProperties>
</file>