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70" r:id="rId11"/>
    <p:sldId id="263" r:id="rId12"/>
    <p:sldId id="264" r:id="rId13"/>
    <p:sldId id="268" r:id="rId14"/>
    <p:sldId id="286" r:id="rId15"/>
    <p:sldId id="267" r:id="rId16"/>
    <p:sldId id="271" r:id="rId17"/>
    <p:sldId id="272" r:id="rId18"/>
    <p:sldId id="288" r:id="rId19"/>
    <p:sldId id="273" r:id="rId20"/>
    <p:sldId id="281" r:id="rId21"/>
    <p:sldId id="274" r:id="rId22"/>
    <p:sldId id="277" r:id="rId23"/>
    <p:sldId id="289" r:id="rId24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8F1C"/>
    <a:srgbClr val="FF00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8" autoAdjust="0"/>
    <p:restoredTop sz="94660"/>
  </p:normalViewPr>
  <p:slideViewPr>
    <p:cSldViewPr>
      <p:cViewPr varScale="1">
        <p:scale>
          <a:sx n="108" d="100"/>
          <a:sy n="108" d="100"/>
        </p:scale>
        <p:origin x="-78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87872-FA90-441E-BF9D-F5153FC15B2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99E00-A86F-4353-91F8-47110ABEBEE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9B1BB-46C4-40B8-919C-D6E5A767506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F2B23-3B01-47C5-A9EB-6C8EB3ECC10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02EB4-A1FA-47A6-84C6-860A6FA52E7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938B0-29DE-4A61-9B0D-94801CC63C0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13F6-D792-4744-8A24-3F6A9B62723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CDE19-9C79-43CF-B2EF-6EDBEF1F5D0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73A58-D3B8-46DA-9B45-DEBE7FFF77D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3428E-4D67-4327-8AB4-64E973FCD0A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3FE61-E6EB-4E93-B7A1-1859B6C4F5D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4ADFCD9-3C8A-4C70-A9D5-5220BC6789E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.mzos.hr/fgs.axd?id=1682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.mzos.hr/fgs.axd?id=1682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88913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hr-H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endParaRPr lang="hr-HR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52" y="2786058"/>
            <a:ext cx="6400800" cy="1223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r-HR" sz="2800" b="1" dirty="0" smtClean="0"/>
              <a:t>za predškolski odgoj i obrazovanje te opće obvezno i srednjoškolsko obrazovanje</a:t>
            </a:r>
            <a:endParaRPr lang="hr-HR" sz="2800" b="1" dirty="0"/>
          </a:p>
        </p:txBody>
      </p:sp>
      <p:sp>
        <p:nvSpPr>
          <p:cNvPr id="6" name="TekstniOkvir 5"/>
          <p:cNvSpPr txBox="1"/>
          <p:nvPr/>
        </p:nvSpPr>
        <p:spPr>
          <a:xfrm>
            <a:off x="2428860" y="5857892"/>
            <a:ext cx="359948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r-HR" b="1" dirty="0">
                <a:solidFill>
                  <a:schemeClr val="tx1"/>
                </a:solidFill>
                <a:latin typeface="Cambria" pitchFamily="18" charset="0"/>
              </a:rPr>
              <a:t>OŠ Julija </a:t>
            </a:r>
            <a:r>
              <a:rPr lang="hr-HR" b="1" dirty="0" err="1">
                <a:solidFill>
                  <a:schemeClr val="tx1"/>
                </a:solidFill>
                <a:latin typeface="Cambria" pitchFamily="18" charset="0"/>
              </a:rPr>
              <a:t>Benešića</a:t>
            </a:r>
            <a:endParaRPr lang="hr-HR" b="1" dirty="0">
              <a:solidFill>
                <a:schemeClr val="tx1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hr-HR" b="1" dirty="0">
                <a:solidFill>
                  <a:schemeClr val="tx1"/>
                </a:solidFill>
                <a:latin typeface="Cambria" pitchFamily="18" charset="0"/>
              </a:rPr>
              <a:t>Učiteljica Kata </a:t>
            </a:r>
            <a:r>
              <a:rPr lang="hr-HR" b="1" dirty="0" err="1">
                <a:solidFill>
                  <a:schemeClr val="tx1"/>
                </a:solidFill>
                <a:latin typeface="Cambria" pitchFamily="18" charset="0"/>
              </a:rPr>
              <a:t>Bagara</a:t>
            </a:r>
            <a:r>
              <a:rPr lang="hr-HR" b="1" dirty="0">
                <a:solidFill>
                  <a:schemeClr val="tx1"/>
                </a:solidFill>
                <a:latin typeface="Cambria" pitchFamily="18" charset="0"/>
              </a:rPr>
              <a:t>-Radić</a:t>
            </a:r>
            <a:endParaRPr lang="hr-HR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7" name="Naslov 2"/>
          <p:cNvSpPr txBox="1">
            <a:spLocks/>
          </p:cNvSpPr>
          <p:nvPr/>
        </p:nvSpPr>
        <p:spPr bwMode="auto">
          <a:xfrm>
            <a:off x="571472" y="285728"/>
            <a:ext cx="8229600" cy="1143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pc="50" dirty="0" smtClean="0">
                <a:ln w="11430"/>
                <a:solidFill>
                  <a:srgbClr val="FF0000"/>
                </a:solidFill>
                <a:latin typeface="Harlow Solid Italic" pitchFamily="82" charset="0"/>
              </a:rPr>
              <a:t>Nacionalni</a:t>
            </a:r>
            <a:r>
              <a:rPr lang="hr-HR" b="1" spc="50" dirty="0" smtClean="0">
                <a:ln w="11430"/>
                <a:solidFill>
                  <a:srgbClr val="FF0000"/>
                </a:solidFill>
                <a:latin typeface="Harlow Solid Italic" pitchFamily="82" charset="0"/>
              </a:rPr>
              <a:t> okvirni kurikulum</a:t>
            </a:r>
            <a:endParaRPr lang="hr-HR" b="1" spc="50" dirty="0">
              <a:ln w="11430"/>
              <a:solidFill>
                <a:srgbClr val="FF0000"/>
              </a:solidFill>
              <a:latin typeface="Harlow Solid Italic" pitchFamily="8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 smtClean="0">
                <a:solidFill>
                  <a:srgbClr val="FF0000"/>
                </a:solidFill>
                <a:latin typeface="Comic Sans MS" pitchFamily="66" charset="0"/>
              </a:rPr>
              <a:t>Odgojno-obrazovni ciljevi (lV)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0" cy="0"/>
          </a:xfrm>
          <a:noFill/>
          <a:ln/>
        </p:spPr>
        <p:txBody>
          <a:bodyPr/>
          <a:lstStyle/>
          <a:p>
            <a:pPr eaLnBrk="1" hangingPunct="1">
              <a:defRPr/>
            </a:pPr>
            <a:r>
              <a:rPr lang="hr-H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_______ _ _________ </a:t>
            </a:r>
            <a:r>
              <a:rPr lang="hr-HR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____________  _____________  ___________ _ ___________</a:t>
            </a:r>
            <a:r>
              <a:rPr lang="hr-H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hr-H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_ _______</a:t>
            </a:r>
          </a:p>
          <a:p>
            <a:pPr eaLnBrk="1" hangingPunct="1">
              <a:defRPr/>
            </a:pPr>
            <a:r>
              <a:rPr lang="hr-H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_________ _______ __ </a:t>
            </a:r>
            <a:r>
              <a:rPr lang="hr-HR" b="1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____________</a:t>
            </a:r>
            <a:r>
              <a:rPr lang="hr-HR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hr-H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______</a:t>
            </a:r>
          </a:p>
          <a:p>
            <a:pPr eaLnBrk="1" hangingPunct="1">
              <a:buFontTx/>
              <a:buNone/>
              <a:defRPr/>
            </a:pPr>
            <a:endParaRPr lang="hr-HR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Poticati i razvijati </a:t>
            </a:r>
            <a:r>
              <a:rPr lang="hr-HR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samostalnost, samopouzdanje, odgovornost i kreativnost</a:t>
            </a:r>
            <a:r>
              <a:rPr lang="hr-H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hr-H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u učenika</a:t>
            </a:r>
          </a:p>
          <a:p>
            <a:pPr eaLnBrk="1" hangingPunct="1">
              <a:defRPr/>
            </a:pPr>
            <a:r>
              <a:rPr lang="hr-H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Osposobiti učenike za </a:t>
            </a:r>
            <a:r>
              <a:rPr lang="hr-HR" b="1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cjeloživotno</a:t>
            </a:r>
            <a:r>
              <a:rPr lang="hr-HR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hr-H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učenje</a:t>
            </a:r>
          </a:p>
          <a:p>
            <a:pPr eaLnBrk="1" hangingPunct="1">
              <a:buFontTx/>
              <a:buNone/>
              <a:defRPr/>
            </a:pPr>
            <a:endParaRPr lang="hr-HR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solidFill>
                  <a:srgbClr val="FF0000"/>
                </a:solidFill>
                <a:latin typeface="Cooper Black" pitchFamily="18" charset="0"/>
              </a:rPr>
              <a:t>Struktura NOK-a: razine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b="1" u="sng" smtClean="0">
                <a:solidFill>
                  <a:srgbClr val="FFC000"/>
                </a:solidFill>
                <a:latin typeface="Comic Sans MS" pitchFamily="66" charset="0"/>
              </a:rPr>
              <a:t>Odgojno-obrazovne razine</a:t>
            </a:r>
          </a:p>
          <a:p>
            <a:pPr eaLnBrk="1" hangingPunct="1">
              <a:buFontTx/>
              <a:buNone/>
            </a:pPr>
            <a:r>
              <a:rPr lang="hr-HR" b="1" smtClean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hr-HR" sz="2400" b="1" smtClean="0">
                <a:solidFill>
                  <a:schemeClr val="bg1"/>
                </a:solidFill>
                <a:latin typeface="Comic Sans MS" pitchFamily="66" charset="0"/>
              </a:rPr>
              <a:t>1. </a:t>
            </a:r>
            <a:r>
              <a:rPr lang="hr-HR" sz="2400" b="1" smtClean="0">
                <a:solidFill>
                  <a:srgbClr val="FFC000"/>
                </a:solidFill>
                <a:latin typeface="Comic Sans MS" pitchFamily="66" charset="0"/>
              </a:rPr>
              <a:t>Predškolski odgoj i obrazovanje</a:t>
            </a:r>
          </a:p>
          <a:p>
            <a:pPr eaLnBrk="1" hangingPunct="1">
              <a:buFontTx/>
              <a:buNone/>
            </a:pPr>
            <a:r>
              <a:rPr lang="hr-HR" sz="2400" b="1" smtClean="0">
                <a:solidFill>
                  <a:schemeClr val="bg1"/>
                </a:solidFill>
                <a:latin typeface="Comic Sans MS" pitchFamily="66" charset="0"/>
              </a:rPr>
              <a:t>        	</a:t>
            </a:r>
            <a:r>
              <a:rPr lang="hr-HR" sz="2000" b="1" smtClean="0">
                <a:solidFill>
                  <a:srgbClr val="FF0000"/>
                </a:solidFill>
                <a:latin typeface="Comic Sans MS" pitchFamily="66" charset="0"/>
              </a:rPr>
              <a:t>Ciklusi: 6.mj – 1.god; 1.god – 3.god; 3.god – 6,5.god</a:t>
            </a:r>
            <a:r>
              <a:rPr lang="hr-HR" sz="2400" b="1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hr-HR" sz="2400" b="1" smtClean="0">
                <a:solidFill>
                  <a:schemeClr val="bg1"/>
                </a:solidFill>
                <a:latin typeface="Comic Sans MS" pitchFamily="66" charset="0"/>
              </a:rPr>
              <a:t>	2. </a:t>
            </a:r>
            <a:r>
              <a:rPr lang="hr-HR" sz="2400" b="1" smtClean="0">
                <a:solidFill>
                  <a:srgbClr val="FFC000"/>
                </a:solidFill>
                <a:latin typeface="Comic Sans MS" pitchFamily="66" charset="0"/>
              </a:rPr>
              <a:t>Opći odgoj i obrazovanje u osnovnoj i srednjoj     </a:t>
            </a:r>
          </a:p>
          <a:p>
            <a:pPr eaLnBrk="1" hangingPunct="1">
              <a:buFontTx/>
              <a:buNone/>
            </a:pPr>
            <a:r>
              <a:rPr lang="hr-HR" sz="2400" b="1" smtClean="0">
                <a:solidFill>
                  <a:srgbClr val="FFC000"/>
                </a:solidFill>
                <a:latin typeface="Comic Sans MS" pitchFamily="66" charset="0"/>
              </a:rPr>
              <a:t>        školi</a:t>
            </a:r>
          </a:p>
          <a:p>
            <a:pPr eaLnBrk="1" hangingPunct="1">
              <a:buFontTx/>
              <a:buNone/>
            </a:pPr>
            <a:r>
              <a:rPr lang="hr-HR" sz="2400" b="1" smtClean="0">
                <a:solidFill>
                  <a:schemeClr val="bg1"/>
                </a:solidFill>
                <a:latin typeface="Comic Sans MS" pitchFamily="66" charset="0"/>
              </a:rPr>
              <a:t>         	</a:t>
            </a:r>
            <a:r>
              <a:rPr lang="hr-HR" sz="2400" b="1" smtClean="0">
                <a:solidFill>
                  <a:srgbClr val="FF0000"/>
                </a:solidFill>
                <a:latin typeface="Comic Sans MS" pitchFamily="66" charset="0"/>
              </a:rPr>
              <a:t>Opći odgoj i obrazovanje odnose se na 	osnovnoškolsku razinu u cijelosti te na 	srednjoškolsku razinu u omjeru koji ovisi o vrsti 	škole. </a:t>
            </a:r>
            <a:r>
              <a:rPr lang="hr-HR" sz="2400" b="1" u="sng" smtClean="0">
                <a:solidFill>
                  <a:srgbClr val="FF0000"/>
                </a:solidFill>
                <a:latin typeface="Comic Sans MS" pitchFamily="66" charset="0"/>
              </a:rPr>
              <a:t>Opći odgoj i obrazovanje u osnovnoj i srednjoj </a:t>
            </a:r>
            <a:r>
              <a:rPr lang="hr-HR" sz="2400" b="1" smtClean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hr-HR" sz="2400" b="1" u="sng" smtClean="0">
                <a:solidFill>
                  <a:srgbClr val="FF0000"/>
                </a:solidFill>
                <a:latin typeface="Comic Sans MS" pitchFamily="66" charset="0"/>
              </a:rPr>
              <a:t>školi čine jednu cjelinu.</a:t>
            </a:r>
          </a:p>
          <a:p>
            <a:pPr eaLnBrk="1" hangingPunct="1">
              <a:buFontTx/>
              <a:buNone/>
            </a:pPr>
            <a:endParaRPr lang="hr-HR" sz="2400" b="1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solidFill>
                  <a:srgbClr val="FF0000"/>
                </a:solidFill>
                <a:latin typeface="Jokerman" pitchFamily="82" charset="0"/>
              </a:rPr>
              <a:t>Struktura NOK-a: ciklusi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0" cy="0"/>
          </a:xfrm>
          <a:noFill/>
          <a:ln/>
        </p:spPr>
        <p:txBody>
          <a:bodyPr/>
          <a:lstStyle/>
          <a:p>
            <a:pPr eaLnBrk="1" hangingPunct="1">
              <a:defRPr/>
            </a:pPr>
            <a:r>
              <a:rPr lang="hr-HR" sz="2800" u="sng" dirty="0" smtClean="0">
                <a:solidFill>
                  <a:srgbClr val="FF0000"/>
                </a:solidFill>
                <a:latin typeface="Comic Sans MS" pitchFamily="66" charset="0"/>
              </a:rPr>
              <a:t> ______ _________ _______</a:t>
            </a:r>
          </a:p>
          <a:p>
            <a:pPr eaLnBrk="1" hangingPunct="1">
              <a:defRPr/>
            </a:pPr>
            <a:r>
              <a:rPr lang="hr-H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___ ______   </a:t>
            </a:r>
            <a:r>
              <a:rPr lang="hr-H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             _     ______ _______ _____ </a:t>
            </a:r>
          </a:p>
          <a:p>
            <a:pPr eaLnBrk="1" hangingPunct="1">
              <a:defRPr/>
            </a:pPr>
            <a:r>
              <a:rPr lang="hr-H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____ ______   </a:t>
            </a:r>
            <a:r>
              <a:rPr lang="hr-H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  _     ______ _______ _____ </a:t>
            </a:r>
          </a:p>
          <a:p>
            <a:pPr eaLnBrk="1" hangingPunct="1">
              <a:defRPr/>
            </a:pPr>
            <a:r>
              <a:rPr lang="hr-H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____ ______   </a:t>
            </a:r>
            <a:r>
              <a:rPr lang="hr-H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    _       ______ _______ _____ </a:t>
            </a:r>
          </a:p>
          <a:p>
            <a:pPr eaLnBrk="1" hangingPunct="1">
              <a:defRPr/>
            </a:pPr>
            <a:r>
              <a:rPr lang="hr-H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______ ______   </a:t>
            </a:r>
            <a:r>
              <a:rPr lang="hr-H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 _     ______ ________ __________ _ ___________ _____  ___ _ ___________ ________ ___ ______ _______  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2800" u="sng" dirty="0" smtClean="0">
                <a:solidFill>
                  <a:srgbClr val="FF0000"/>
                </a:solidFill>
                <a:latin typeface="Comic Sans MS" pitchFamily="66" charset="0"/>
              </a:rPr>
              <a:t>Odgojno-obrazovni ciklusi</a:t>
            </a:r>
          </a:p>
          <a:p>
            <a:pPr eaLnBrk="1" hangingPunct="1">
              <a:defRPr/>
            </a:pPr>
            <a:r>
              <a:rPr lang="hr-H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Prvi ciklus - </a:t>
            </a:r>
            <a:r>
              <a:rPr lang="hr-H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I., II., III. i IV. razred osnovne škole.</a:t>
            </a:r>
          </a:p>
          <a:p>
            <a:pPr eaLnBrk="1" hangingPunct="1">
              <a:defRPr/>
            </a:pPr>
            <a:r>
              <a:rPr lang="hr-H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Drugi ciklus - </a:t>
            </a:r>
            <a:r>
              <a:rPr lang="hr-H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V. i VI. razred osnovne škole.</a:t>
            </a:r>
          </a:p>
          <a:p>
            <a:pPr eaLnBrk="1" hangingPunct="1">
              <a:defRPr/>
            </a:pPr>
            <a:r>
              <a:rPr lang="hr-H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Treći ciklus - </a:t>
            </a:r>
            <a:r>
              <a:rPr lang="hr-H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VII. i VIII. razred osnovne škole.</a:t>
            </a:r>
          </a:p>
          <a:p>
            <a:pPr eaLnBrk="1" hangingPunct="1">
              <a:defRPr/>
            </a:pPr>
            <a:r>
              <a:rPr lang="hr-H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Četvrti ciklus - </a:t>
            </a:r>
            <a:r>
              <a:rPr lang="hr-H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I. i II. razred srednjih strukovnih i umjetničkih škola, dok u gimnazijama obuhvaća sva četiri razreda.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Međupredmetne</a:t>
            </a:r>
            <a:r>
              <a:rPr lang="hr-H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teme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708525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. Osobni i socijalni razvoj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2. Zdravlje, sigurnost i zaštita okoliša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3. Učiti kako učiti 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4. Poduzetništvo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5. Uporaba informacijske i komunikacijske tehnologije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6. Građanski odgoj i obrazovanje</a:t>
            </a:r>
          </a:p>
          <a:p>
            <a:pPr marL="609600" indent="-609600" eaLnBrk="1" hangingPunct="1">
              <a:defRPr/>
            </a:pPr>
            <a:endParaRPr lang="hr-HR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i="1" smtClean="0">
                <a:solidFill>
                  <a:srgbClr val="FF0000"/>
                </a:solidFill>
                <a:latin typeface="Harrington" pitchFamily="82" charset="0"/>
              </a:rPr>
              <a:t>MEĐUPREDMETNE  TEME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vi-V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pridonose</a:t>
            </a:r>
            <a:r>
              <a:rPr lang="hr-H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međusobnomu povezivanju odgojno-obrazovnih područja i nastavnih predmeta u skladnu</a:t>
            </a:r>
            <a:r>
              <a:rPr lang="hr-H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 cjelinu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hr-H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razvijaju različite temeljne kompetencije učenika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vi-VN" sz="24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obvezne u svim nastavnim predmetima i svi nositelji odgojnoobrazovne</a:t>
            </a:r>
            <a:r>
              <a:rPr lang="hr-HR" sz="2400" b="1" i="1" dirty="0" smtClean="0">
                <a:solidFill>
                  <a:srgbClr val="FF0000"/>
                </a:solidFill>
                <a:latin typeface="Cooper Black" pitchFamily="18" charset="0"/>
                <a:cs typeface="Times New Roman" pitchFamily="18" charset="0"/>
              </a:rPr>
              <a:t> djelatnosti u školi obvezni su ih ostvarivati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važno je voditi računa o njima tijekom kurikulumskoga programiranja u jezgrovnome i diferenciranome dijelu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hr-HR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vi-V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Škole imaju mogućnost razrađivati predložene </a:t>
            </a:r>
            <a:r>
              <a:rPr lang="hr-H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m</a:t>
            </a:r>
            <a:r>
              <a:rPr lang="vi-V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eđupredmetne teme i osmisliti načine na</a:t>
            </a:r>
            <a:r>
              <a:rPr lang="hr-H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  </a:t>
            </a:r>
            <a:r>
              <a:rPr lang="vi-V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koje će ih ostvariti</a:t>
            </a:r>
            <a:r>
              <a:rPr lang="hr-H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r-HR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200" b="1" smtClean="0">
                <a:solidFill>
                  <a:srgbClr val="00B0F0"/>
                </a:solidFill>
                <a:latin typeface="Harrington" pitchFamily="82" charset="0"/>
              </a:rPr>
              <a:t>Odgojno-obrazovna područja općega obveznoga i srednješkolskog obrazovanja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sz="3600" smtClean="0">
                <a:solidFill>
                  <a:srgbClr val="0000CC"/>
                </a:solidFill>
                <a:latin typeface="Comic Sans MS" pitchFamily="66" charset="0"/>
              </a:rPr>
              <a:t>jezično-komunikacijsko područje</a:t>
            </a:r>
          </a:p>
          <a:p>
            <a:pPr eaLnBrk="1" hangingPunct="1"/>
            <a:r>
              <a:rPr lang="hr-HR" sz="3600" smtClean="0">
                <a:solidFill>
                  <a:srgbClr val="0000CC"/>
                </a:solidFill>
                <a:latin typeface="Comic Sans MS" pitchFamily="66" charset="0"/>
              </a:rPr>
              <a:t>matematičko područje</a:t>
            </a:r>
          </a:p>
          <a:p>
            <a:pPr eaLnBrk="1" hangingPunct="1"/>
            <a:r>
              <a:rPr lang="hr-HR" sz="3600" smtClean="0">
                <a:solidFill>
                  <a:srgbClr val="0000CC"/>
                </a:solidFill>
                <a:latin typeface="Comic Sans MS" pitchFamily="66" charset="0"/>
              </a:rPr>
              <a:t>prirodoslovno područje</a:t>
            </a:r>
          </a:p>
          <a:p>
            <a:pPr eaLnBrk="1" hangingPunct="1"/>
            <a:r>
              <a:rPr lang="hr-HR" sz="3600" smtClean="0">
                <a:solidFill>
                  <a:srgbClr val="0000CC"/>
                </a:solidFill>
                <a:latin typeface="Comic Sans MS" pitchFamily="66" charset="0"/>
              </a:rPr>
              <a:t>tehničko i informatičko područje</a:t>
            </a:r>
          </a:p>
          <a:p>
            <a:pPr eaLnBrk="1" hangingPunct="1"/>
            <a:r>
              <a:rPr lang="hr-HR" sz="3600" smtClean="0">
                <a:solidFill>
                  <a:srgbClr val="0000CC"/>
                </a:solidFill>
                <a:latin typeface="Comic Sans MS" pitchFamily="66" charset="0"/>
              </a:rPr>
              <a:t>društveno-humanističko područje</a:t>
            </a:r>
          </a:p>
          <a:p>
            <a:pPr eaLnBrk="1" hangingPunct="1"/>
            <a:r>
              <a:rPr lang="hr-HR" sz="3600" smtClean="0">
                <a:solidFill>
                  <a:srgbClr val="0000CC"/>
                </a:solidFill>
                <a:latin typeface="Comic Sans MS" pitchFamily="66" charset="0"/>
              </a:rPr>
              <a:t>umjetničko područje</a:t>
            </a:r>
          </a:p>
          <a:p>
            <a:pPr eaLnBrk="1" hangingPunct="1"/>
            <a:r>
              <a:rPr lang="hr-HR" sz="3600" smtClean="0">
                <a:solidFill>
                  <a:srgbClr val="0000CC"/>
                </a:solidFill>
                <a:latin typeface="Comic Sans MS" pitchFamily="66" charset="0"/>
              </a:rPr>
              <a:t>tjelesno i zdravstveno područje</a:t>
            </a:r>
          </a:p>
          <a:p>
            <a:pPr eaLnBrk="1" hangingPunct="1"/>
            <a:endParaRPr lang="hr-HR" sz="3600" smtClean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4962" y="2203625"/>
            <a:ext cx="2741921" cy="1591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4000" smtClean="0">
                <a:solidFill>
                  <a:srgbClr val="FF0000"/>
                </a:solidFill>
                <a:latin typeface="Jokerman" pitchFamily="82" charset="0"/>
              </a:rPr>
              <a:t>Djeca i učenici s posebnim odg.-obr. potrebama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hr-H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hr-H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Djeca i učenici s teškoćama </a:t>
            </a:r>
          </a:p>
          <a:p>
            <a:pPr eaLnBrk="1" hangingPunct="1">
              <a:buFontTx/>
              <a:buNone/>
              <a:defRPr/>
            </a:pPr>
            <a:r>
              <a:rPr lang="hr-H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	UKLJUČIVANJE</a:t>
            </a:r>
          </a:p>
          <a:p>
            <a:pPr eaLnBrk="1" hangingPunct="1">
              <a:buFontTx/>
              <a:buNone/>
              <a:defRPr/>
            </a:pPr>
            <a:r>
              <a:rPr lang="hr-H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	Posebni, prilagođeni, individualizirani programi, </a:t>
            </a:r>
            <a:r>
              <a:rPr lang="hr-HR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itd</a:t>
            </a:r>
            <a:r>
              <a:rPr lang="hr-H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.</a:t>
            </a:r>
          </a:p>
          <a:p>
            <a:pPr eaLnBrk="1" hangingPunct="1">
              <a:buFontTx/>
              <a:buNone/>
              <a:defRPr/>
            </a:pPr>
            <a:endParaRPr lang="hr-HR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hr-H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Talentirana i darovita djeca i učenici</a:t>
            </a:r>
          </a:p>
          <a:p>
            <a:pPr eaLnBrk="1" hangingPunct="1">
              <a:buFontTx/>
              <a:buNone/>
              <a:defRPr/>
            </a:pPr>
            <a:r>
              <a:rPr lang="hr-H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	PROGRAMI</a:t>
            </a:r>
          </a:p>
          <a:p>
            <a:pPr eaLnBrk="1" hangingPunct="1">
              <a:buFontTx/>
              <a:buNone/>
              <a:defRPr/>
            </a:pPr>
            <a:r>
              <a:rPr lang="hr-H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	Akceleracija, obogaćivanje, mentorstvo, natjecanja, </a:t>
            </a:r>
            <a:r>
              <a:rPr lang="hr-HR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itd</a:t>
            </a:r>
            <a:r>
              <a:rPr lang="hr-H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4000" b="1" smtClean="0">
                <a:solidFill>
                  <a:srgbClr val="FF0000"/>
                </a:solidFill>
              </a:rPr>
              <a:t>Ocjenjivanje i vrjednovanje učeničkih postignuća</a:t>
            </a:r>
            <a:r>
              <a:rPr lang="hr-HR" sz="4000" smtClean="0">
                <a:solidFill>
                  <a:schemeClr val="bg1"/>
                </a:solidFill>
              </a:rPr>
              <a:t/>
            </a:r>
            <a:br>
              <a:rPr lang="hr-HR" sz="4000" smtClean="0">
                <a:solidFill>
                  <a:schemeClr val="bg1"/>
                </a:solidFill>
              </a:rPr>
            </a:br>
            <a:endParaRPr lang="hr-HR" sz="4000" smtClean="0">
              <a:solidFill>
                <a:schemeClr val="bg1"/>
              </a:solidFill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u="sng" smtClean="0">
                <a:solidFill>
                  <a:srgbClr val="FF0000"/>
                </a:solidFill>
                <a:latin typeface="Cooper Black" pitchFamily="18" charset="0"/>
              </a:rPr>
              <a:t>Samovrjednovanje</a:t>
            </a:r>
            <a:endParaRPr lang="hr-HR" smtClean="0">
              <a:solidFill>
                <a:srgbClr val="FF0000"/>
              </a:solidFill>
              <a:latin typeface="Cooper Black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mtClean="0">
                <a:solidFill>
                  <a:schemeClr val="bg1"/>
                </a:solidFill>
              </a:rPr>
              <a:t>	</a:t>
            </a:r>
            <a:r>
              <a:rPr lang="hr-HR" smtClean="0">
                <a:solidFill>
                  <a:srgbClr val="DE8F1C"/>
                </a:solidFill>
              </a:rPr>
              <a:t>Razvijanje svijesti o vlastitim znanjima i kompetencijama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mtClean="0">
                <a:solidFill>
                  <a:srgbClr val="FFC000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mtClean="0">
                <a:solidFill>
                  <a:schemeClr val="bg1"/>
                </a:solidFill>
                <a:latin typeface="Cooper Black" pitchFamily="18" charset="0"/>
              </a:rPr>
              <a:t>	</a:t>
            </a:r>
            <a:r>
              <a:rPr lang="hr-HR" u="sng" smtClean="0">
                <a:solidFill>
                  <a:srgbClr val="FF0000"/>
                </a:solidFill>
                <a:latin typeface="Cooper Black" pitchFamily="18" charset="0"/>
              </a:rPr>
              <a:t>Školske ocjene</a:t>
            </a:r>
            <a:endParaRPr lang="hr-HR" smtClean="0">
              <a:solidFill>
                <a:srgbClr val="FF0000"/>
              </a:solidFill>
              <a:latin typeface="Cooper Black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mtClean="0">
                <a:solidFill>
                  <a:schemeClr val="bg1"/>
                </a:solidFill>
              </a:rPr>
              <a:t>	</a:t>
            </a:r>
            <a:r>
              <a:rPr lang="hr-HR" smtClean="0">
                <a:solidFill>
                  <a:srgbClr val="DE8F1C"/>
                </a:solidFill>
              </a:rPr>
              <a:t>Razlikovanje (dijagnoza)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mtClean="0">
                <a:solidFill>
                  <a:srgbClr val="DE8F1C"/>
                </a:solidFill>
              </a:rPr>
              <a:t>	Predviđanje (prognoza)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mtClean="0">
                <a:solidFill>
                  <a:srgbClr val="DE8F1C"/>
                </a:solidFill>
              </a:rPr>
              <a:t>	Motivacija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solidFill>
                  <a:srgbClr val="FF0000"/>
                </a:solidFill>
                <a:latin typeface="Jokerman" pitchFamily="82" charset="0"/>
              </a:rPr>
              <a:t>Ocjenjivanje, vrjednovanje…</a:t>
            </a:r>
          </a:p>
        </p:txBody>
      </p:sp>
      <p:sp>
        <p:nvSpPr>
          <p:cNvPr id="3072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516562"/>
          </a:xfrm>
        </p:spPr>
        <p:txBody>
          <a:bodyPr/>
          <a:lstStyle/>
          <a:p>
            <a:pPr eaLnBrk="1" hangingPunct="1"/>
            <a:r>
              <a:rPr lang="pl-PL" sz="2000" smtClean="0">
                <a:solidFill>
                  <a:srgbClr val="C00000"/>
                </a:solidFill>
                <a:latin typeface="Comic Sans MS" pitchFamily="66" charset="0"/>
              </a:rPr>
              <a:t>U 2., 3. i 4. ciklusu </a:t>
            </a:r>
            <a:r>
              <a:rPr lang="hr-HR" sz="2000" smtClean="0">
                <a:solidFill>
                  <a:srgbClr val="C00000"/>
                </a:solidFill>
                <a:latin typeface="Comic Sans MS" pitchFamily="66" charset="0"/>
              </a:rPr>
              <a:t>sve naglašenije brojčano ocjenjivanje, premda će usmeno praćenje i ocjenjivanje, kao svojevrsno tumačenje ocjene, i dalje imati važnost u razumijevanju ocjene, odnosno, vrjednovanju učenika.</a:t>
            </a:r>
          </a:p>
          <a:p>
            <a:pPr eaLnBrk="1" hangingPunct="1"/>
            <a:r>
              <a:rPr lang="hr-HR" sz="2000" smtClean="0">
                <a:solidFill>
                  <a:srgbClr val="C00000"/>
                </a:solidFill>
                <a:latin typeface="Comic Sans MS" pitchFamily="66" charset="0"/>
              </a:rPr>
              <a:t>(dovoljno – 2, dobro – 3, vrlo dobro – 4, izvrsno – 5).</a:t>
            </a:r>
          </a:p>
          <a:p>
            <a:pPr eaLnBrk="1" hangingPunct="1"/>
            <a:r>
              <a:rPr lang="hr-HR" sz="2000" b="1" smtClean="0">
                <a:solidFill>
                  <a:srgbClr val="FF0000"/>
                </a:solidFill>
                <a:latin typeface="Comic Sans MS" pitchFamily="66" charset="0"/>
              </a:rPr>
              <a:t>Dovoljan</a:t>
            </a:r>
            <a:r>
              <a:rPr lang="hr-HR" sz="200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hr-HR" sz="2000" smtClean="0">
                <a:solidFill>
                  <a:srgbClr val="C00000"/>
                </a:solidFill>
                <a:latin typeface="Comic Sans MS" pitchFamily="66" charset="0"/>
              </a:rPr>
              <a:t>- toliko da zadovoljava minimum</a:t>
            </a:r>
          </a:p>
          <a:p>
            <a:pPr eaLnBrk="1" hangingPunct="1"/>
            <a:r>
              <a:rPr lang="hr-HR" sz="2000" b="1" smtClean="0">
                <a:solidFill>
                  <a:srgbClr val="FF0000"/>
                </a:solidFill>
                <a:latin typeface="Comic Sans MS" pitchFamily="66" charset="0"/>
              </a:rPr>
              <a:t>Dobar</a:t>
            </a:r>
            <a:r>
              <a:rPr lang="hr-HR" sz="200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hr-HR" sz="2000" smtClean="0">
                <a:solidFill>
                  <a:srgbClr val="C00000"/>
                </a:solidFill>
                <a:latin typeface="Comic Sans MS" pitchFamily="66" charset="0"/>
              </a:rPr>
              <a:t>- ocjenjivač zadovoljan učenikovim postignućem</a:t>
            </a:r>
            <a:r>
              <a:rPr lang="hr-HR" sz="2000" smtClean="0">
                <a:solidFill>
                  <a:schemeClr val="bg1"/>
                </a:solidFill>
                <a:latin typeface="Comic Sans MS" pitchFamily="66" charset="0"/>
              </a:rPr>
              <a:t>,</a:t>
            </a:r>
          </a:p>
          <a:p>
            <a:pPr eaLnBrk="1" hangingPunct="1"/>
            <a:r>
              <a:rPr lang="hr-HR" sz="2000" b="1" smtClean="0">
                <a:solidFill>
                  <a:srgbClr val="FF0000"/>
                </a:solidFill>
                <a:latin typeface="Comic Sans MS" pitchFamily="66" charset="0"/>
              </a:rPr>
              <a:t>Vrlo dobar </a:t>
            </a:r>
            <a:r>
              <a:rPr lang="hr-HR" sz="2000" smtClean="0">
                <a:solidFill>
                  <a:srgbClr val="C00000"/>
                </a:solidFill>
                <a:latin typeface="Comic Sans MS" pitchFamily="66" charset="0"/>
              </a:rPr>
              <a:t>- </a:t>
            </a:r>
            <a:r>
              <a:rPr lang="hr-HR" sz="2000" i="1" smtClean="0">
                <a:solidFill>
                  <a:srgbClr val="C00000"/>
                </a:solidFill>
                <a:latin typeface="Comic Sans MS" pitchFamily="66" charset="0"/>
              </a:rPr>
              <a:t>ispitivač zadovoljan iznad svojih </a:t>
            </a:r>
            <a:r>
              <a:rPr lang="hr-HR" sz="2000" smtClean="0">
                <a:solidFill>
                  <a:srgbClr val="C00000"/>
                </a:solidFill>
                <a:latin typeface="Comic Sans MS" pitchFamily="66" charset="0"/>
              </a:rPr>
              <a:t>očekivanja</a:t>
            </a:r>
            <a:r>
              <a:rPr lang="hr-HR" sz="200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hr-HR" sz="2000" smtClean="0">
                <a:solidFill>
                  <a:srgbClr val="C00000"/>
                </a:solidFill>
                <a:latin typeface="Comic Sans MS" pitchFamily="66" charset="0"/>
              </a:rPr>
              <a:t>odnosno da učenikovo postignuće zahtijeva isticanje kvalitete rada i uložena napora.</a:t>
            </a:r>
          </a:p>
          <a:p>
            <a:pPr eaLnBrk="1" hangingPunct="1"/>
            <a:r>
              <a:rPr lang="hr-HR" sz="2000" b="1" smtClean="0">
                <a:solidFill>
                  <a:srgbClr val="FF0000"/>
                </a:solidFill>
                <a:latin typeface="Comic Sans MS" pitchFamily="66" charset="0"/>
              </a:rPr>
              <a:t>Izvrstan (odličan) </a:t>
            </a:r>
            <a:r>
              <a:rPr lang="hr-HR" sz="2000" smtClean="0">
                <a:solidFill>
                  <a:srgbClr val="C00000"/>
                </a:solidFill>
                <a:latin typeface="Comic Sans MS" pitchFamily="66" charset="0"/>
              </a:rPr>
              <a:t>- posebno istaknu originalnošću i kvalitetom svojega rada, uloženim  </a:t>
            </a:r>
            <a:r>
              <a:rPr lang="pl-PL" sz="2000" smtClean="0">
                <a:solidFill>
                  <a:srgbClr val="C00000"/>
                </a:solidFill>
                <a:latin typeface="Comic Sans MS" pitchFamily="66" charset="0"/>
              </a:rPr>
              <a:t>naporom i čime sličnim što se ističe u odnosu na ostale</a:t>
            </a:r>
          </a:p>
          <a:p>
            <a:pPr eaLnBrk="1" hangingPunct="1"/>
            <a:r>
              <a:rPr lang="hr-HR" sz="2000" b="1" smtClean="0">
                <a:solidFill>
                  <a:srgbClr val="FF0000"/>
                </a:solidFill>
                <a:latin typeface="Comic Sans MS" pitchFamily="66" charset="0"/>
              </a:rPr>
              <a:t>treba izbjegavati prečesto dodjeljivanje najviših ocjena jer se gubi pedagoški i dokimološki smisao i uloga školskih ocjena</a:t>
            </a:r>
            <a:endParaRPr lang="pl-PL" sz="2000" b="1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/>
            <a:endParaRPr lang="hr-HR" sz="2000" b="1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4000" smtClean="0">
                <a:solidFill>
                  <a:srgbClr val="FF0000"/>
                </a:solidFill>
                <a:latin typeface="Harrington" pitchFamily="82" charset="0"/>
              </a:rPr>
              <a:t>Praćenje i vrjednovanje ostvarenja NOK-a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hr-HR" smtClean="0">
                <a:solidFill>
                  <a:srgbClr val="FF0000"/>
                </a:solidFill>
                <a:latin typeface="Cooper Black" pitchFamily="18" charset="0"/>
              </a:rPr>
              <a:t>Vanjsko vrednovanje – državna matura i nacionalni ispiti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hr-HR" smtClean="0">
                <a:solidFill>
                  <a:srgbClr val="FF0000"/>
                </a:solidFill>
                <a:latin typeface="Cooper Black" pitchFamily="18" charset="0"/>
              </a:rPr>
              <a:t>Samovrjednovanje odgojno-obrazovnoga rada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571472" y="1928802"/>
            <a:ext cx="8158162" cy="466883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hr-HR" dirty="0" smtClean="0">
              <a:solidFill>
                <a:srgbClr val="FFC000"/>
              </a:solidFill>
              <a:hlinkClick r:id="rId3"/>
            </a:endParaRPr>
          </a:p>
          <a:p>
            <a:pPr eaLnBrk="1" hangingPunct="1">
              <a:defRPr/>
            </a:pPr>
            <a:r>
              <a:rPr lang="hr-HR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3"/>
              </a:rPr>
              <a:t>http://public.mzos.hr/fgs.axd?id=16824</a:t>
            </a:r>
            <a:r>
              <a:rPr lang="hr-HR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</a:t>
            </a:r>
          </a:p>
          <a:p>
            <a:pPr lvl="1" eaLnBrk="1" hangingPunct="1">
              <a:defRPr/>
            </a:pP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na stranicama MZOŠ</a:t>
            </a:r>
          </a:p>
          <a:p>
            <a:pPr eaLnBrk="1" hangingPunct="1">
              <a:buFontTx/>
              <a:buNone/>
              <a:defRPr/>
            </a:pPr>
            <a:r>
              <a:rPr lang="hr-H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Stranice </a:t>
            </a:r>
          </a:p>
          <a:p>
            <a:pPr eaLnBrk="1" hangingPunct="1">
              <a:defRPr/>
            </a:pPr>
            <a:r>
              <a:rPr lang="hr-H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5.-28. općenito… </a:t>
            </a:r>
          </a:p>
          <a:p>
            <a:pPr eaLnBrk="1" hangingPunct="1">
              <a:defRPr/>
            </a:pPr>
            <a:r>
              <a:rPr lang="hr-H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119.-131. Tehničko i Informatičko područje</a:t>
            </a:r>
          </a:p>
          <a:p>
            <a:pPr eaLnBrk="1" hangingPunct="1">
              <a:defRPr/>
            </a:pPr>
            <a:r>
              <a:rPr lang="hr-H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201.-210. učenici s posebnim potrebama, vrednovanje, ocjenjivanje…</a:t>
            </a:r>
            <a:endParaRPr lang="hr-HR" sz="28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hr-HR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orte" pitchFamily="66" charset="0"/>
              </a:rPr>
              <a:t>Nacionalni okvirni kurikulum</a:t>
            </a:r>
            <a:endParaRPr lang="hr-HR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orte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i="1" smtClean="0">
                <a:solidFill>
                  <a:srgbClr val="FFC000"/>
                </a:solidFill>
                <a:latin typeface="Cooper Black" pitchFamily="18" charset="0"/>
              </a:rPr>
              <a:t>ŠKOLSKI KURIKULUM</a:t>
            </a:r>
            <a:endParaRPr lang="en-US" i="1" smtClean="0">
              <a:solidFill>
                <a:srgbClr val="FFC000"/>
              </a:solidFill>
              <a:latin typeface="Cooper Black" pitchFamily="18" charset="0"/>
            </a:endParaRP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hr-HR" dirty="0" smtClean="0"/>
              <a:t>	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Zadaća mu je:</a:t>
            </a:r>
          </a:p>
          <a:p>
            <a:pPr eaLnBrk="1" hangingPunct="1">
              <a:defRPr/>
            </a:pP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vidljiva konkretna povezanost zajednice učenika i nastavnika</a:t>
            </a:r>
          </a:p>
          <a:p>
            <a:pPr eaLnBrk="1" hangingPunct="1">
              <a:defRPr/>
            </a:pP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polaziti od interesa učenika a ne se usmjeriti na pojedine predmete</a:t>
            </a:r>
          </a:p>
          <a:p>
            <a:pPr eaLnBrk="1" hangingPunct="1">
              <a:defRPr/>
            </a:pP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izgradnja jedinstvenog profila škole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hr-HR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hr-HR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				</a:t>
            </a:r>
            <a:r>
              <a:rPr lang="hr-HR" sz="27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= osobna iskaznica Škole</a:t>
            </a:r>
            <a:endParaRPr lang="en-US" sz="2700" i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9144000" cy="1417638"/>
          </a:xfrm>
        </p:spPr>
        <p:txBody>
          <a:bodyPr/>
          <a:lstStyle/>
          <a:p>
            <a:pPr eaLnBrk="1" hangingPunct="1"/>
            <a:r>
              <a:rPr lang="sr-Latn-CS" sz="4000" smtClean="0">
                <a:solidFill>
                  <a:srgbClr val="FF0000"/>
                </a:solidFill>
                <a:latin typeface="Forte" pitchFamily="66" charset="0"/>
              </a:rPr>
              <a:t>Informacijska i komunikacijska tehnologija - IKT</a:t>
            </a:r>
            <a:br>
              <a:rPr lang="sr-Latn-CS" sz="4000" smtClean="0">
                <a:solidFill>
                  <a:srgbClr val="FF0000"/>
                </a:solidFill>
                <a:latin typeface="Forte" pitchFamily="66" charset="0"/>
              </a:rPr>
            </a:br>
            <a:r>
              <a:rPr lang="sr-Latn-CS" sz="4000" smtClean="0">
                <a:solidFill>
                  <a:srgbClr val="FF0000"/>
                </a:solidFill>
                <a:latin typeface="Forte" pitchFamily="66" charset="0"/>
              </a:rPr>
              <a:t>1. i 2. ciklus (1.- 4.r i 5.- 6.r)</a:t>
            </a:r>
            <a:r>
              <a:rPr lang="sr-Latn-CS" sz="4000" b="1" smtClean="0">
                <a:solidFill>
                  <a:srgbClr val="FFFF00"/>
                </a:solidFill>
              </a:rPr>
              <a:t/>
            </a:r>
            <a:br>
              <a:rPr lang="sr-Latn-CS" sz="4000" b="1" smtClean="0">
                <a:solidFill>
                  <a:srgbClr val="FFFF00"/>
                </a:solidFill>
              </a:rPr>
            </a:br>
            <a:endParaRPr lang="sr-Latn-CS" sz="4000" b="1" smtClean="0">
              <a:solidFill>
                <a:srgbClr val="FFFF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60575"/>
            <a:ext cx="9144000" cy="4525963"/>
          </a:xfrm>
        </p:spPr>
        <p:txBody>
          <a:bodyPr/>
          <a:lstStyle/>
          <a:p>
            <a:pPr eaLnBrk="1" hangingPunct="1"/>
            <a:r>
              <a:rPr lang="hr-HR" b="1" i="1" smtClean="0">
                <a:solidFill>
                  <a:srgbClr val="FFC000"/>
                </a:solidFill>
                <a:latin typeface="Comic Sans MS" pitchFamily="66" charset="0"/>
              </a:rPr>
              <a:t>1. Osnove informacijske i komunikacijske tehnologije</a:t>
            </a:r>
          </a:p>
          <a:p>
            <a:pPr eaLnBrk="1" hangingPunct="1"/>
            <a:r>
              <a:rPr lang="pl-PL" b="1" i="1" smtClean="0">
                <a:solidFill>
                  <a:srgbClr val="FFC000"/>
                </a:solidFill>
                <a:latin typeface="Comic Sans MS" pitchFamily="66" charset="0"/>
              </a:rPr>
              <a:t>2. Strojna i programska oprema računala</a:t>
            </a:r>
          </a:p>
          <a:p>
            <a:pPr eaLnBrk="1" hangingPunct="1"/>
            <a:r>
              <a:rPr lang="hr-HR" b="1" i="1" smtClean="0">
                <a:solidFill>
                  <a:srgbClr val="FFC000"/>
                </a:solidFill>
                <a:latin typeface="Comic Sans MS" pitchFamily="66" charset="0"/>
              </a:rPr>
              <a:t>3. Internet i mrežne usluge</a:t>
            </a:r>
          </a:p>
          <a:p>
            <a:pPr eaLnBrk="1" hangingPunct="1"/>
            <a:r>
              <a:rPr lang="pl-PL" b="1" i="1" smtClean="0">
                <a:solidFill>
                  <a:srgbClr val="FFC000"/>
                </a:solidFill>
                <a:latin typeface="Comic Sans MS" pitchFamily="66" charset="0"/>
              </a:rPr>
              <a:t>4. Obradba zvuka, crteža i slika</a:t>
            </a:r>
          </a:p>
          <a:p>
            <a:pPr eaLnBrk="1" hangingPunct="1"/>
            <a:r>
              <a:rPr lang="hr-HR" b="1" i="1" smtClean="0">
                <a:solidFill>
                  <a:srgbClr val="FFC000"/>
                </a:solidFill>
                <a:latin typeface="Comic Sans MS" pitchFamily="66" charset="0"/>
              </a:rPr>
              <a:t>5. Obradba teksta</a:t>
            </a:r>
          </a:p>
          <a:p>
            <a:pPr eaLnBrk="1" hangingPunct="1">
              <a:buFontTx/>
              <a:buNone/>
            </a:pPr>
            <a:r>
              <a:rPr lang="hr-HR" sz="2800" b="1" smtClean="0">
                <a:solidFill>
                  <a:srgbClr val="FFC000"/>
                </a:solidFill>
                <a:latin typeface="Comic Sans MS" pitchFamily="66" charset="0"/>
              </a:rPr>
              <a:t>RJEŠAVANJE PROBLEMA POMOĆU RAČUNALA</a:t>
            </a:r>
          </a:p>
          <a:p>
            <a:pPr eaLnBrk="1" hangingPunct="1"/>
            <a:r>
              <a:rPr lang="hr-HR" b="1" i="1" smtClean="0">
                <a:solidFill>
                  <a:srgbClr val="FFC000"/>
                </a:solidFill>
                <a:latin typeface="Comic Sans MS" pitchFamily="66" charset="0"/>
              </a:rPr>
              <a:t>1. Osnove programiranja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01750"/>
          </a:xfrm>
        </p:spPr>
        <p:txBody>
          <a:bodyPr/>
          <a:lstStyle/>
          <a:p>
            <a:pPr eaLnBrk="1" hangingPunct="1"/>
            <a:r>
              <a:rPr lang="sr-Latn-CS" sz="4000" smtClean="0">
                <a:solidFill>
                  <a:srgbClr val="FFC000"/>
                </a:solidFill>
                <a:latin typeface="Harrington" pitchFamily="82" charset="0"/>
              </a:rPr>
              <a:t>IKT</a:t>
            </a:r>
            <a:br>
              <a:rPr lang="sr-Latn-CS" sz="4000" smtClean="0">
                <a:solidFill>
                  <a:srgbClr val="FFC000"/>
                </a:solidFill>
                <a:latin typeface="Harrington" pitchFamily="82" charset="0"/>
              </a:rPr>
            </a:br>
            <a:r>
              <a:rPr lang="sr-Latn-CS" sz="4000" smtClean="0">
                <a:solidFill>
                  <a:srgbClr val="FFC000"/>
                </a:solidFill>
                <a:latin typeface="Harrington" pitchFamily="82" charset="0"/>
              </a:rPr>
              <a:t>3. ciklus (7. i 8. r)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4525962"/>
          </a:xfrm>
        </p:spPr>
        <p:txBody>
          <a:bodyPr/>
          <a:lstStyle/>
          <a:p>
            <a:pPr eaLnBrk="1" hangingPunct="1"/>
            <a:r>
              <a:rPr lang="hr-HR" sz="2800" b="1" i="1" smtClean="0">
                <a:solidFill>
                  <a:srgbClr val="FF0000"/>
                </a:solidFill>
                <a:latin typeface="Comic Sans MS" pitchFamily="66" charset="0"/>
              </a:rPr>
              <a:t>1. Osnove informacijske i komunikacijske tehnologije</a:t>
            </a:r>
          </a:p>
          <a:p>
            <a:pPr eaLnBrk="1" hangingPunct="1"/>
            <a:r>
              <a:rPr lang="pl-PL" sz="2800" b="1" i="1" smtClean="0">
                <a:solidFill>
                  <a:srgbClr val="FF0000"/>
                </a:solidFill>
                <a:latin typeface="Comic Sans MS" pitchFamily="66" charset="0"/>
              </a:rPr>
              <a:t>2. Strojna i programska oprema računala</a:t>
            </a:r>
          </a:p>
          <a:p>
            <a:pPr eaLnBrk="1" hangingPunct="1"/>
            <a:r>
              <a:rPr lang="hr-HR" sz="2800" b="1" i="1" smtClean="0">
                <a:solidFill>
                  <a:srgbClr val="FF0000"/>
                </a:solidFill>
                <a:latin typeface="Comic Sans MS" pitchFamily="66" charset="0"/>
              </a:rPr>
              <a:t>3. Internet i mrežne usluge</a:t>
            </a:r>
          </a:p>
          <a:p>
            <a:pPr eaLnBrk="1" hangingPunct="1"/>
            <a:r>
              <a:rPr lang="hr-HR" sz="2800" b="1" i="1" smtClean="0">
                <a:solidFill>
                  <a:srgbClr val="FF0000"/>
                </a:solidFill>
                <a:latin typeface="Comic Sans MS" pitchFamily="66" charset="0"/>
              </a:rPr>
              <a:t>4. Izradba računalnih prezentacija</a:t>
            </a:r>
          </a:p>
          <a:p>
            <a:pPr eaLnBrk="1" hangingPunct="1"/>
            <a:r>
              <a:rPr lang="hr-HR" sz="2800" b="1" i="1" smtClean="0">
                <a:solidFill>
                  <a:srgbClr val="FF0000"/>
                </a:solidFill>
                <a:latin typeface="Comic Sans MS" pitchFamily="66" charset="0"/>
              </a:rPr>
              <a:t>5. Izradba mrežnih stranica</a:t>
            </a:r>
          </a:p>
          <a:p>
            <a:pPr eaLnBrk="1" hangingPunct="1"/>
            <a:r>
              <a:rPr lang="hr-HR" sz="2800" b="1" smtClean="0">
                <a:solidFill>
                  <a:srgbClr val="FF0000"/>
                </a:solidFill>
                <a:latin typeface="Comic Sans MS" pitchFamily="66" charset="0"/>
              </a:rPr>
              <a:t>IV. RJEŠAVANJE PROBLEMA POMOĆU RAČUNALA</a:t>
            </a:r>
          </a:p>
          <a:p>
            <a:pPr eaLnBrk="1" hangingPunct="1"/>
            <a:r>
              <a:rPr lang="hr-HR" sz="2800" b="1" i="1" smtClean="0">
                <a:solidFill>
                  <a:srgbClr val="FF0000"/>
                </a:solidFill>
                <a:latin typeface="Comic Sans MS" pitchFamily="66" charset="0"/>
              </a:rPr>
              <a:t>1. Osnove programiranja</a:t>
            </a:r>
          </a:p>
          <a:p>
            <a:pPr eaLnBrk="1" hangingPunct="1"/>
            <a:r>
              <a:rPr lang="pl-PL" sz="2800" b="1" i="1" smtClean="0">
                <a:solidFill>
                  <a:srgbClr val="FF0000"/>
                </a:solidFill>
                <a:latin typeface="Comic Sans MS" pitchFamily="66" charset="0"/>
              </a:rPr>
              <a:t>2. Proračunske tablice i baze podataka</a:t>
            </a:r>
          </a:p>
          <a:p>
            <a:pPr eaLnBrk="1" hangingPunct="1"/>
            <a:r>
              <a:rPr lang="hr-HR" sz="2800" b="1" i="1" smtClean="0">
                <a:solidFill>
                  <a:srgbClr val="FF0000"/>
                </a:solidFill>
                <a:latin typeface="Comic Sans MS" pitchFamily="66" charset="0"/>
              </a:rPr>
              <a:t>3. Interdisciplinarne primjene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zervirano mjesto sadržaja 1"/>
          <p:cNvSpPr>
            <a:spLocks noGrp="1"/>
          </p:cNvSpPr>
          <p:nvPr>
            <p:ph idx="1"/>
          </p:nvPr>
        </p:nvSpPr>
        <p:spPr>
          <a:xfrm>
            <a:off x="642938" y="1000125"/>
            <a:ext cx="8229600" cy="168433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hr-HR" dirty="0" smtClean="0">
              <a:solidFill>
                <a:schemeClr val="tx1">
                  <a:lumMod val="95000"/>
                  <a:lumOff val="5000"/>
                </a:schemeClr>
              </a:solidFill>
              <a:hlinkClick r:id="rId3"/>
            </a:endParaRPr>
          </a:p>
          <a:p>
            <a:pPr algn="ctr" eaLnBrk="1" hangingPunct="1">
              <a:defRPr/>
            </a:pPr>
            <a:r>
              <a:rPr lang="hr-H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hlinkClick r:id="rId3"/>
              </a:rPr>
              <a:t>http://public.mzos.hr/</a:t>
            </a:r>
            <a:r>
              <a:rPr lang="hr-HR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hlinkClick r:id="rId3"/>
              </a:rPr>
              <a:t>fgs.axd</a:t>
            </a:r>
            <a:r>
              <a:rPr lang="hr-H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hlinkClick r:id="rId3"/>
              </a:rPr>
              <a:t>?</a:t>
            </a:r>
            <a:r>
              <a:rPr lang="hr-HR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hlinkClick r:id="rId3"/>
              </a:rPr>
              <a:t>id</a:t>
            </a:r>
            <a:r>
              <a:rPr lang="hr-H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hlinkClick r:id="rId3"/>
              </a:rPr>
              <a:t>=16824</a:t>
            </a:r>
            <a:r>
              <a:rPr lang="hr-H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na stranicama MZOŠ</a:t>
            </a:r>
          </a:p>
        </p:txBody>
      </p:sp>
      <p:sp>
        <p:nvSpPr>
          <p:cNvPr id="38914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atura MT Script Capitals" pitchFamily="66" charset="0"/>
              </a:rPr>
              <a:t>Nacionalni okvirni kurikulum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b="1" i="1" smtClean="0">
                <a:solidFill>
                  <a:srgbClr val="FF0000"/>
                </a:solidFill>
                <a:latin typeface="Harrington" pitchFamily="82" charset="0"/>
              </a:rPr>
              <a:t>Nacionalni okvirni kurikulum </a:t>
            </a:r>
            <a:r>
              <a:rPr lang="hr-HR" b="1" smtClean="0">
                <a:solidFill>
                  <a:srgbClr val="FF0000"/>
                </a:solidFill>
                <a:latin typeface="Harrington" pitchFamily="82" charset="0"/>
              </a:rPr>
              <a:t>predstavlja osnovne sastavnice predškolskoga, općega obveznoga i srednjoškolskoga odgoja i obrazovanja</a:t>
            </a:r>
            <a:r>
              <a:rPr lang="hr-HR" sz="2800" smtClean="0">
                <a:solidFill>
                  <a:schemeClr val="bg1"/>
                </a:solidFill>
                <a:latin typeface="Harrington" pitchFamily="82" charset="0"/>
              </a:rPr>
              <a:t>, </a:t>
            </a:r>
            <a:r>
              <a:rPr lang="hr-HR" sz="2800" smtClean="0">
                <a:solidFill>
                  <a:schemeClr val="bg1"/>
                </a:solidFill>
                <a:latin typeface="Comic Sans MS" pitchFamily="66" charset="0"/>
              </a:rPr>
              <a:t>uključujući odgoj i obrazovanje za djecu s posebnim odgojno-obrazovnim potrebama.</a:t>
            </a:r>
          </a:p>
          <a:p>
            <a:pPr eaLnBrk="1" hangingPunct="1">
              <a:lnSpc>
                <a:spcPct val="80000"/>
              </a:lnSpc>
            </a:pPr>
            <a:endParaRPr lang="hr-HR" sz="2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hr-HR" b="1" i="1" smtClean="0">
                <a:solidFill>
                  <a:srgbClr val="FF0000"/>
                </a:solidFill>
                <a:latin typeface="Harrington" pitchFamily="82" charset="0"/>
              </a:rPr>
              <a:t>Nacionalni okvirni kurikulum t</a:t>
            </a:r>
            <a:r>
              <a:rPr lang="hr-HR" b="1" smtClean="0">
                <a:solidFill>
                  <a:srgbClr val="FF0000"/>
                </a:solidFill>
                <a:latin typeface="Harrington" pitchFamily="82" charset="0"/>
              </a:rPr>
              <a:t>emeljni je dokument </a:t>
            </a:r>
            <a:r>
              <a:rPr lang="hr-HR" sz="2800" smtClean="0">
                <a:solidFill>
                  <a:schemeClr val="bg1"/>
                </a:solidFill>
                <a:latin typeface="Comic Sans MS" pitchFamily="66" charset="0"/>
              </a:rPr>
              <a:t>u kojemu su prikazane sastavnice kurikulumskoga sustava: </a:t>
            </a:r>
            <a:r>
              <a:rPr lang="hr-HR" sz="2800" b="1" smtClean="0">
                <a:solidFill>
                  <a:schemeClr val="bg1"/>
                </a:solidFill>
                <a:latin typeface="Comic Sans MS" pitchFamily="66" charset="0"/>
              </a:rPr>
              <a:t>vrijednosti, ciljevi, načela, sadržaj i opći ciljevi</a:t>
            </a:r>
            <a:r>
              <a:rPr lang="hr-HR" sz="2800" smtClean="0">
                <a:solidFill>
                  <a:schemeClr val="bg1"/>
                </a:solidFill>
                <a:latin typeface="Comic Sans MS" pitchFamily="66" charset="0"/>
              </a:rPr>
              <a:t> odgojno-obrazovnih područja, vrjednovanje učeničkih postignuća te vrjednovanje i samovrjednovanje ostvarivanja nacionalnoga kurikuluma.</a:t>
            </a:r>
          </a:p>
          <a:p>
            <a:pPr eaLnBrk="1" hangingPunct="1">
              <a:lnSpc>
                <a:spcPct val="80000"/>
              </a:lnSpc>
            </a:pPr>
            <a:endParaRPr lang="hr-HR" sz="280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50018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smtClean="0">
                <a:solidFill>
                  <a:srgbClr val="FF0000"/>
                </a:solidFill>
                <a:latin typeface="Cooper Black" pitchFamily="18" charset="0"/>
              </a:rPr>
              <a:t>Od samog prijenosa znanja</a:t>
            </a:r>
          </a:p>
          <a:p>
            <a:pPr eaLnBrk="1" hangingPunct="1">
              <a:buFontTx/>
              <a:buNone/>
            </a:pPr>
            <a:endParaRPr lang="hr-HR" smtClean="0">
              <a:solidFill>
                <a:srgbClr val="FF0000"/>
              </a:solidFill>
              <a:latin typeface="Cooper Black" pitchFamily="18" charset="0"/>
            </a:endParaRPr>
          </a:p>
          <a:p>
            <a:pPr eaLnBrk="1" hangingPunct="1">
              <a:buFontTx/>
              <a:buNone/>
            </a:pPr>
            <a:endParaRPr lang="hr-HR" smtClean="0">
              <a:solidFill>
                <a:srgbClr val="FF0000"/>
              </a:solidFill>
              <a:latin typeface="Cooper Black" pitchFamily="18" charset="0"/>
            </a:endParaRPr>
          </a:p>
          <a:p>
            <a:pPr eaLnBrk="1" hangingPunct="1">
              <a:buFontTx/>
              <a:buNone/>
            </a:pPr>
            <a:r>
              <a:rPr lang="hr-HR" smtClean="0">
                <a:solidFill>
                  <a:srgbClr val="FF0000"/>
                </a:solidFill>
                <a:latin typeface="Cooper Black" pitchFamily="18" charset="0"/>
              </a:rPr>
              <a:t>                                   Razvoj kompetencija</a:t>
            </a:r>
          </a:p>
        </p:txBody>
      </p:sp>
      <p:sp>
        <p:nvSpPr>
          <p:cNvPr id="16386" name="Line 4"/>
          <p:cNvSpPr>
            <a:spLocks noChangeShapeType="1"/>
          </p:cNvSpPr>
          <p:nvPr/>
        </p:nvSpPr>
        <p:spPr bwMode="auto">
          <a:xfrm>
            <a:off x="2484438" y="2276475"/>
            <a:ext cx="1800225" cy="10810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r-Latn-C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071942"/>
            <a:ext cx="2160588" cy="209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8" name="Picture 2" descr="C:\Documents and Settings\Korisnik\Local Settings\Temporary Internet Files\Content.IE5\USSDWS9G\MC90031101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4214813"/>
            <a:ext cx="1833562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4000" b="1" smtClean="0">
                <a:solidFill>
                  <a:srgbClr val="FF0000"/>
                </a:solidFill>
                <a:latin typeface="Harlow Solid Italic" pitchFamily="82" charset="0"/>
              </a:rPr>
              <a:t>Temeljne kompetencije</a:t>
            </a:r>
            <a:br>
              <a:rPr lang="hr-HR" sz="4000" b="1" smtClean="0">
                <a:solidFill>
                  <a:srgbClr val="FF0000"/>
                </a:solidFill>
                <a:latin typeface="Harlow Solid Italic" pitchFamily="82" charset="0"/>
              </a:rPr>
            </a:br>
            <a:r>
              <a:rPr lang="hr-HR" sz="2800" b="1" smtClean="0">
                <a:solidFill>
                  <a:srgbClr val="FF0000"/>
                </a:solidFill>
                <a:latin typeface="Harlow Solid Italic" pitchFamily="82" charset="0"/>
              </a:rPr>
              <a:t>za cjeloživotno obrazovanje </a:t>
            </a:r>
            <a:br>
              <a:rPr lang="hr-HR" sz="2800" b="1" smtClean="0">
                <a:solidFill>
                  <a:srgbClr val="FF0000"/>
                </a:solidFill>
                <a:latin typeface="Harlow Solid Italic" pitchFamily="82" charset="0"/>
              </a:rPr>
            </a:br>
            <a:r>
              <a:rPr lang="hr-HR" sz="2800" b="1" smtClean="0">
                <a:solidFill>
                  <a:srgbClr val="FF0000"/>
                </a:solidFill>
                <a:latin typeface="Harlow Solid Italic" pitchFamily="82" charset="0"/>
              </a:rPr>
              <a:t>(Lisabonska deklaracija)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52596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hr-HR" sz="2800" b="1" smtClean="0">
                <a:solidFill>
                  <a:srgbClr val="FF0000"/>
                </a:solidFill>
                <a:latin typeface="Comic Sans MS" pitchFamily="66" charset="0"/>
              </a:rPr>
              <a:t>Komunikacija na materinskomu jeziku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hr-HR" sz="2800" b="1" smtClean="0">
                <a:solidFill>
                  <a:srgbClr val="FF0000"/>
                </a:solidFill>
                <a:latin typeface="Comic Sans MS" pitchFamily="66" charset="0"/>
              </a:rPr>
              <a:t>Komunikacija na stranim jezicima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hr-HR" sz="2800" b="1" smtClean="0">
                <a:solidFill>
                  <a:srgbClr val="FF0000"/>
                </a:solidFill>
                <a:latin typeface="Comic Sans MS" pitchFamily="66" charset="0"/>
              </a:rPr>
              <a:t>Matematička kompetencija i kompetencije u prirodoslovlju i tehnologiji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hr-HR" sz="2800" b="1" smtClean="0">
                <a:solidFill>
                  <a:srgbClr val="FF0000"/>
                </a:solidFill>
                <a:latin typeface="Comic Sans MS" pitchFamily="66" charset="0"/>
              </a:rPr>
              <a:t>Digitalna kompetencija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hr-HR" sz="2800" b="1" smtClean="0">
                <a:solidFill>
                  <a:srgbClr val="FF0000"/>
                </a:solidFill>
                <a:latin typeface="Comic Sans MS" pitchFamily="66" charset="0"/>
              </a:rPr>
              <a:t>Učiti kako učiti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hr-HR" sz="2800" b="1" smtClean="0">
                <a:solidFill>
                  <a:srgbClr val="FF0000"/>
                </a:solidFill>
                <a:latin typeface="Comic Sans MS" pitchFamily="66" charset="0"/>
              </a:rPr>
              <a:t>Socijalna i građanska kompetencija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hr-HR" sz="2800" b="1" smtClean="0">
                <a:solidFill>
                  <a:srgbClr val="FF0000"/>
                </a:solidFill>
                <a:latin typeface="Comic Sans MS" pitchFamily="66" charset="0"/>
              </a:rPr>
              <a:t>Inicijativnost i poduzetnost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hr-HR" sz="2800" b="1" smtClean="0">
                <a:solidFill>
                  <a:srgbClr val="FF0000"/>
                </a:solidFill>
                <a:latin typeface="Comic Sans MS" pitchFamily="66" charset="0"/>
              </a:rPr>
              <a:t>Kulturna svijest i izražavanje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Društveno-kulturne i odgojno-obrazovne vrijednosti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smtClean="0">
                <a:solidFill>
                  <a:srgbClr val="FF0000"/>
                </a:solidFill>
                <a:latin typeface="Forte" pitchFamily="66" charset="0"/>
              </a:rPr>
              <a:t>Znanje</a:t>
            </a:r>
          </a:p>
          <a:p>
            <a:pPr eaLnBrk="1" hangingPunct="1"/>
            <a:r>
              <a:rPr lang="hr-HR" smtClean="0">
                <a:solidFill>
                  <a:srgbClr val="FF0000"/>
                </a:solidFill>
                <a:latin typeface="Forte" pitchFamily="66" charset="0"/>
              </a:rPr>
              <a:t>Solidarnost</a:t>
            </a:r>
          </a:p>
          <a:p>
            <a:pPr eaLnBrk="1" hangingPunct="1"/>
            <a:r>
              <a:rPr lang="hr-HR" smtClean="0">
                <a:solidFill>
                  <a:srgbClr val="FF0000"/>
                </a:solidFill>
                <a:latin typeface="Forte" pitchFamily="66" charset="0"/>
              </a:rPr>
              <a:t>Identitet</a:t>
            </a:r>
          </a:p>
          <a:p>
            <a:pPr eaLnBrk="1" hangingPunct="1"/>
            <a:r>
              <a:rPr lang="hr-HR" smtClean="0">
                <a:solidFill>
                  <a:srgbClr val="FF0000"/>
                </a:solidFill>
                <a:latin typeface="Forte" pitchFamily="66" charset="0"/>
              </a:rPr>
              <a:t>Odgovornost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solidFill>
                  <a:srgbClr val="FF0000"/>
                </a:solidFill>
                <a:latin typeface="Comic Sans MS" pitchFamily="66" charset="0"/>
              </a:rPr>
              <a:t>Odgojno-obrazovni ciljevi (l)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hr-HR" sz="2800" smtClean="0">
                <a:solidFill>
                  <a:srgbClr val="FF0000"/>
                </a:solidFill>
                <a:latin typeface="Comic Sans MS" pitchFamily="66" charset="0"/>
              </a:rPr>
              <a:t>Osigurati </a:t>
            </a:r>
            <a:r>
              <a:rPr lang="hr-HR" sz="2800" u="sng" smtClean="0">
                <a:solidFill>
                  <a:srgbClr val="FF0000"/>
                </a:solidFill>
                <a:latin typeface="Comic Sans MS" pitchFamily="66" charset="0"/>
              </a:rPr>
              <a:t>sustavan način poučavanja</a:t>
            </a:r>
            <a:r>
              <a:rPr lang="hr-HR" sz="2800" smtClean="0">
                <a:solidFill>
                  <a:srgbClr val="FF0000"/>
                </a:solidFill>
                <a:latin typeface="Comic Sans MS" pitchFamily="66" charset="0"/>
              </a:rPr>
              <a:t> učenika, </a:t>
            </a:r>
            <a:r>
              <a:rPr lang="hr-HR" sz="2800" u="sng" smtClean="0">
                <a:solidFill>
                  <a:srgbClr val="FF0000"/>
                </a:solidFill>
                <a:latin typeface="Comic Sans MS" pitchFamily="66" charset="0"/>
              </a:rPr>
              <a:t>poticati i unaprjeđivati</a:t>
            </a:r>
            <a:r>
              <a:rPr lang="hr-HR" sz="2800" smtClean="0">
                <a:solidFill>
                  <a:srgbClr val="FF0000"/>
                </a:solidFill>
                <a:latin typeface="Comic Sans MS" pitchFamily="66" charset="0"/>
              </a:rPr>
              <a:t> njihov </a:t>
            </a:r>
            <a:r>
              <a:rPr lang="hr-HR" sz="2800" smtClean="0">
                <a:solidFill>
                  <a:srgbClr val="FFC000"/>
                </a:solidFill>
                <a:latin typeface="Cooper Black" pitchFamily="18" charset="0"/>
              </a:rPr>
              <a:t>intelektualni, tjelesni, estetski, društveni, moralni i duhovni </a:t>
            </a:r>
            <a:r>
              <a:rPr lang="hr-HR" sz="2800" u="sng" smtClean="0">
                <a:solidFill>
                  <a:srgbClr val="FFC000"/>
                </a:solidFill>
                <a:latin typeface="Cooper Black" pitchFamily="18" charset="0"/>
              </a:rPr>
              <a:t>razvoj</a:t>
            </a:r>
            <a:r>
              <a:rPr lang="hr-HR" sz="2800" smtClean="0">
                <a:solidFill>
                  <a:srgbClr val="FFC000"/>
                </a:solidFill>
                <a:latin typeface="Cooper Black" pitchFamily="18" charset="0"/>
              </a:rPr>
              <a:t> u skladu s njihovim sposobnostima i sklonostima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hr-HR" sz="280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hr-HR" sz="2800" u="sng" smtClean="0">
                <a:solidFill>
                  <a:srgbClr val="FF0000"/>
                </a:solidFill>
                <a:latin typeface="Comic Sans MS" pitchFamily="66" charset="0"/>
              </a:rPr>
              <a:t>Razvijati svijest</a:t>
            </a:r>
            <a:r>
              <a:rPr lang="hr-HR" sz="2800" smtClean="0">
                <a:solidFill>
                  <a:srgbClr val="FF0000"/>
                </a:solidFill>
                <a:latin typeface="Comic Sans MS" pitchFamily="66" charset="0"/>
              </a:rPr>
              <a:t> učenika o očuvanju materijalne i duhovne povijesno-kulturne baštine Republike Hrvatske i </a:t>
            </a:r>
            <a:r>
              <a:rPr lang="hr-HR" sz="2800" b="1" u="sng" smtClean="0">
                <a:solidFill>
                  <a:srgbClr val="FFC000"/>
                </a:solidFill>
                <a:latin typeface="Forte" pitchFamily="66" charset="0"/>
              </a:rPr>
              <a:t>nacionalnoga identiteta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solidFill>
                  <a:srgbClr val="FF0000"/>
                </a:solidFill>
                <a:latin typeface="Comic Sans MS" pitchFamily="66" charset="0"/>
              </a:rPr>
              <a:t>Odgojno-obrazovni ciljevi (ll)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sz="3000" u="sng" smtClean="0">
                <a:solidFill>
                  <a:srgbClr val="FF0000"/>
                </a:solidFill>
                <a:latin typeface="Comic Sans MS" pitchFamily="66" charset="0"/>
              </a:rPr>
              <a:t>Promicati i razvijati svijest o hrvatskomu jeziku</a:t>
            </a:r>
            <a:r>
              <a:rPr lang="hr-HR" sz="300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hr-HR" sz="3000" smtClean="0">
                <a:solidFill>
                  <a:schemeClr val="bg1"/>
                </a:solidFill>
                <a:latin typeface="Comic Sans MS" pitchFamily="66" charset="0"/>
              </a:rPr>
              <a:t>kao bitnomu čimbeniku hrvatskoga identiteta, sustavno njegovati hrvatski standardni (književni) jezik u svim područjima, ciklusima i svim razinama odgojno-obrazovnoga sustava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300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hr-HR" sz="3000" smtClean="0">
                <a:solidFill>
                  <a:schemeClr val="bg1"/>
                </a:solidFill>
                <a:latin typeface="Comic Sans MS" pitchFamily="66" charset="0"/>
              </a:rPr>
              <a:t>Odgajati i obrazovati učenike u skladu s </a:t>
            </a:r>
            <a:r>
              <a:rPr lang="hr-HR" sz="3000" u="sng" smtClean="0">
                <a:solidFill>
                  <a:srgbClr val="FF0000"/>
                </a:solidFill>
                <a:latin typeface="Comic Sans MS" pitchFamily="66" charset="0"/>
              </a:rPr>
              <a:t>općim ljudskim pravima te pravima i obvezama multikulturnom</a:t>
            </a:r>
            <a:r>
              <a:rPr lang="hr-HR" sz="3000" smtClean="0">
                <a:solidFill>
                  <a:srgbClr val="FF0000"/>
                </a:solidFill>
                <a:latin typeface="Comic Sans MS" pitchFamily="66" charset="0"/>
              </a:rPr>
              <a:t> svijetu</a:t>
            </a:r>
            <a:r>
              <a:rPr lang="hr-HR" sz="3000" smtClean="0">
                <a:solidFill>
                  <a:schemeClr val="bg1"/>
                </a:solidFill>
                <a:latin typeface="Comic Sans MS" pitchFamily="66" charset="0"/>
              </a:rPr>
              <a:t>, za poštivanje različitosti i sudjelovanje u demokratskomu razvoju društva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solidFill>
                  <a:srgbClr val="FF0000"/>
                </a:solidFill>
                <a:latin typeface="Comic Sans MS" pitchFamily="66" charset="0"/>
              </a:rPr>
              <a:t>Odgojno-obrazovni ciljevi (lll)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mtClean="0">
                <a:solidFill>
                  <a:srgbClr val="FFC000"/>
                </a:solidFill>
                <a:latin typeface="Comic Sans MS" pitchFamily="66" charset="0"/>
              </a:rPr>
              <a:t>Osigurati učenicima stjecanje </a:t>
            </a:r>
            <a:r>
              <a:rPr lang="hr-HR" u="sng" smtClean="0">
                <a:solidFill>
                  <a:srgbClr val="FF0000"/>
                </a:solidFill>
                <a:latin typeface="Comic Sans MS" pitchFamily="66" charset="0"/>
              </a:rPr>
              <a:t>temeljnih (općeobrazovnih) i strukovnih kompetencija</a:t>
            </a:r>
          </a:p>
          <a:p>
            <a:pPr eaLnBrk="1" hangingPunct="1">
              <a:lnSpc>
                <a:spcPct val="90000"/>
              </a:lnSpc>
            </a:pPr>
            <a:r>
              <a:rPr lang="hr-HR" smtClean="0">
                <a:solidFill>
                  <a:srgbClr val="FFC000"/>
                </a:solidFill>
                <a:latin typeface="Comic Sans MS" pitchFamily="66" charset="0"/>
              </a:rPr>
              <a:t>Osposobiti ih za život i rad u </a:t>
            </a:r>
            <a:r>
              <a:rPr lang="hr-HR" u="sng" smtClean="0">
                <a:solidFill>
                  <a:srgbClr val="FF0000"/>
                </a:solidFill>
                <a:latin typeface="Comic Sans MS" pitchFamily="66" charset="0"/>
              </a:rPr>
              <a:t>promjenjivu društveno-kulturnom kontekstu</a:t>
            </a:r>
            <a:r>
              <a:rPr lang="hr-HR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hr-HR" smtClean="0">
                <a:solidFill>
                  <a:srgbClr val="FFC000"/>
                </a:solidFill>
                <a:latin typeface="Comic Sans MS" pitchFamily="66" charset="0"/>
              </a:rPr>
              <a:t>prema zahtjevima tržišnoga gospodarstva, suvremenih informacijsko-komunikacijskih tehnologija, znanstvenih spoznaja i dostignuća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Prilagođen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BBE0E3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809</Words>
  <Application>Microsoft Office PowerPoint</Application>
  <PresentationFormat>On-screen Show (4:3)</PresentationFormat>
  <Paragraphs>131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12</vt:i4>
      </vt:variant>
      <vt:variant>
        <vt:lpstr>Predložak dizajna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36" baseType="lpstr">
      <vt:lpstr>Arial</vt:lpstr>
      <vt:lpstr>Calibri</vt:lpstr>
      <vt:lpstr>Cambria</vt:lpstr>
      <vt:lpstr>Harrington</vt:lpstr>
      <vt:lpstr>Comic Sans MS</vt:lpstr>
      <vt:lpstr>Cooper Black</vt:lpstr>
      <vt:lpstr>Harlow Solid Italic</vt:lpstr>
      <vt:lpstr>Forte</vt:lpstr>
      <vt:lpstr>Jokerman</vt:lpstr>
      <vt:lpstr>Times New Roman</vt:lpstr>
      <vt:lpstr>Wingdings 2</vt:lpstr>
      <vt:lpstr>Matura MT Script Capitals</vt:lpstr>
      <vt:lpstr>Default Design</vt:lpstr>
      <vt:lpstr>       </vt:lpstr>
      <vt:lpstr>Slajd 2</vt:lpstr>
      <vt:lpstr>Slajd 3</vt:lpstr>
      <vt:lpstr>Slajd 4</vt:lpstr>
      <vt:lpstr>Temeljne kompetencije za cjeloživotno obrazovanje  (Lisabonska deklaracija)</vt:lpstr>
      <vt:lpstr>Društveno-kulturne i odgojno-obrazovne vrijednosti</vt:lpstr>
      <vt:lpstr>Odgojno-obrazovni ciljevi (l)</vt:lpstr>
      <vt:lpstr>Odgojno-obrazovni ciljevi (ll)</vt:lpstr>
      <vt:lpstr>Odgojno-obrazovni ciljevi (lll)</vt:lpstr>
      <vt:lpstr>Odgojno-obrazovni ciljevi (lV)</vt:lpstr>
      <vt:lpstr>Struktura NOK-a: razine</vt:lpstr>
      <vt:lpstr>Struktura NOK-a: ciklusi</vt:lpstr>
      <vt:lpstr>Međupredmetne teme</vt:lpstr>
      <vt:lpstr>MEĐUPREDMETNE  TEME</vt:lpstr>
      <vt:lpstr>Odgojno-obrazovna područja općega obveznoga i srednješkolskog obrazovanja</vt:lpstr>
      <vt:lpstr>Djeca i učenici s posebnim odg.-obr. potrebama</vt:lpstr>
      <vt:lpstr>Ocjenjivanje i vrjednovanje učeničkih postignuća </vt:lpstr>
      <vt:lpstr>Ocjenjivanje, vrjednovanje…</vt:lpstr>
      <vt:lpstr>Praćenje i vrjednovanje ostvarenja NOK-a</vt:lpstr>
      <vt:lpstr>ŠKOLSKI KURIKULUM</vt:lpstr>
      <vt:lpstr>Informacijska i komunikacijska tehnologija - IKT 1. i 2. ciklus (1.- 4.r i 5.- 6.r) </vt:lpstr>
      <vt:lpstr>IKT 3. ciklus (7. i 8. r)</vt:lpstr>
      <vt:lpstr>Nacionalni okvirni kurikulum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NACIONALNI OKVIRNI KURIKULUM</dc:title>
  <dc:creator>CHANGE_ME1</dc:creator>
  <cp:lastModifiedBy>ilok</cp:lastModifiedBy>
  <cp:revision>40</cp:revision>
  <dcterms:created xsi:type="dcterms:W3CDTF">2010-08-28T10:48:50Z</dcterms:created>
  <dcterms:modified xsi:type="dcterms:W3CDTF">2010-10-11T07:03:01Z</dcterms:modified>
</cp:coreProperties>
</file>