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F08E-C0EE-4531-9C96-4E83FB8FD2B2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1CFC-D540-4072-8D47-1C058700BB6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1CFC-D540-4072-8D47-1C058700BB64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39F7-D76F-4CB4-830E-9E0AD86D43F1}" type="datetimeFigureOut">
              <a:rPr lang="sr-Latn-CS" smtClean="0"/>
              <a:t>12.10.2010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C524-CBC7-42E4-B583-B845A2B6C7D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Kvarn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Istra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hr.wikipedia.org/wiki/Sredozemno_mo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Republika_Hrvatska" TargetMode="External"/><Relationship Id="rId5" Type="http://schemas.openxmlformats.org/officeDocument/2006/relationships/hyperlink" Target="http://hr.wikipedia.org/wiki/Jadransko_more" TargetMode="External"/><Relationship Id="rId4" Type="http://schemas.openxmlformats.org/officeDocument/2006/relationships/hyperlink" Target="http://hr.wikipedia.org/wiki/Cres" TargetMode="External"/><Relationship Id="rId9" Type="http://schemas.openxmlformats.org/officeDocument/2006/relationships/hyperlink" Target="http://hr.wikipedia.org/wiki/Italij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Vinodol" TargetMode="External"/><Relationship Id="rId3" Type="http://schemas.openxmlformats.org/officeDocument/2006/relationships/hyperlink" Target="http://hr.wikipedia.org/wiki/Kvarner" TargetMode="External"/><Relationship Id="rId7" Type="http://schemas.openxmlformats.org/officeDocument/2006/relationships/hyperlink" Target="http://hr.wikipedia.org/wiki/Hrvatsko_Primorj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Istra" TargetMode="External"/><Relationship Id="rId5" Type="http://schemas.openxmlformats.org/officeDocument/2006/relationships/hyperlink" Target="http://hr.wikipedia.org/wiki/Poluotok" TargetMode="External"/><Relationship Id="rId10" Type="http://schemas.openxmlformats.org/officeDocument/2006/relationships/hyperlink" Target="http://hr.wikipedia.org/wiki/Kvarneri%C4%87" TargetMode="External"/><Relationship Id="rId4" Type="http://schemas.openxmlformats.org/officeDocument/2006/relationships/hyperlink" Target="http://hr.wikipedia.org/wiki/Jadran" TargetMode="External"/><Relationship Id="rId9" Type="http://schemas.openxmlformats.org/officeDocument/2006/relationships/hyperlink" Target="http://hr.wikipedia.org/wiki/Rije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Latinski" TargetMode="External"/><Relationship Id="rId7" Type="http://schemas.openxmlformats.org/officeDocument/2006/relationships/hyperlink" Target="http://hr.wikipedia.org/wiki/Dalmacij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Split" TargetMode="External"/><Relationship Id="rId5" Type="http://schemas.openxmlformats.org/officeDocument/2006/relationships/hyperlink" Target="http://hr.wikipedia.org/wiki/Jadransko_more" TargetMode="External"/><Relationship Id="rId4" Type="http://schemas.openxmlformats.org/officeDocument/2006/relationships/hyperlink" Target="http://hr.wikipedia.org/wiki/Hrvatsk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Hvar" TargetMode="External"/><Relationship Id="rId3" Type="http://schemas.openxmlformats.org/officeDocument/2006/relationships/hyperlink" Target="http://hr.wikipedia.org/w/index.php?title=Srednjodalmatinski_otoci&amp;action=edit&amp;redlink=1" TargetMode="External"/><Relationship Id="rId7" Type="http://schemas.openxmlformats.org/officeDocument/2006/relationships/hyperlink" Target="http://hr.wikipedia.org/wiki/Splitska_vrat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%C5%A0olta" TargetMode="External"/><Relationship Id="rId5" Type="http://schemas.openxmlformats.org/officeDocument/2006/relationships/hyperlink" Target="http://hr.wikipedia.org/wiki/Bra%C4%8Dki_kanal" TargetMode="External"/><Relationship Id="rId4" Type="http://schemas.openxmlformats.org/officeDocument/2006/relationships/hyperlink" Target="http://hr.wikipedia.org/wiki/Km%C2%B2" TargetMode="External"/><Relationship Id="rId9" Type="http://schemas.openxmlformats.org/officeDocument/2006/relationships/hyperlink" Target="http://hr.wikipedia.org/wiki/Hvarski_kan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Hva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Kvarnerski_zaljev" TargetMode="External"/><Relationship Id="rId7" Type="http://schemas.openxmlformats.org/officeDocument/2006/relationships/hyperlink" Target="http://hr.wikipedia.org/wiki/Prevlak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Lo%C5%A1inj" TargetMode="External"/><Relationship Id="rId5" Type="http://schemas.openxmlformats.org/officeDocument/2006/relationships/hyperlink" Target="http://hr.wikipedia.org/wiki/Krk" TargetMode="External"/><Relationship Id="rId4" Type="http://schemas.openxmlformats.org/officeDocument/2006/relationships/hyperlink" Target="http://hr.wikipedia.org/wiki/Ist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Oto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/index.php?title=Srednjodalmatinski_otoci&amp;action=edit&amp;redlink=1" TargetMode="External"/><Relationship Id="rId5" Type="http://schemas.openxmlformats.org/officeDocument/2006/relationships/hyperlink" Target="http://hr.wikipedia.org/wiki/Hrvatski_jadran" TargetMode="External"/><Relationship Id="rId4" Type="http://schemas.openxmlformats.org/officeDocument/2006/relationships/hyperlink" Target="http://hr.wikipedia.org/wiki/Hrvatsk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Kor%C4%8Dula" TargetMode="External"/><Relationship Id="rId3" Type="http://schemas.openxmlformats.org/officeDocument/2006/relationships/hyperlink" Target="http://hr.wikipedia.org/wiki/Bra%C4%8D" TargetMode="External"/><Relationship Id="rId7" Type="http://schemas.openxmlformats.org/officeDocument/2006/relationships/hyperlink" Target="http://hr.wikipedia.org/wiki/Paklinski_otoc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Vis" TargetMode="External"/><Relationship Id="rId5" Type="http://schemas.openxmlformats.org/officeDocument/2006/relationships/hyperlink" Target="http://hr.wikipedia.org/wiki/%C5%A0%C4%87edorski_kanal" TargetMode="External"/><Relationship Id="rId4" Type="http://schemas.openxmlformats.org/officeDocument/2006/relationships/hyperlink" Target="http://hr.wikipedia.org/wiki/%C5%A0%C4%87edro" TargetMode="External"/><Relationship Id="rId9" Type="http://schemas.openxmlformats.org/officeDocument/2006/relationships/hyperlink" Target="http://hr.wikipedia.org/wiki/Pelje%C5%A1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772400" cy="1470025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Krk,Brač,Cres,Hvar,Rab</a:t>
            </a:r>
            <a:endParaRPr lang="hr-HR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6400800" cy="1752600"/>
          </a:xfrm>
        </p:spPr>
        <p:txBody>
          <a:bodyPr>
            <a:prstTxWarp prst="textArchUp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auhaus 93" pitchFamily="82" charset="0"/>
              </a:rPr>
              <a:t>Stanislava </a:t>
            </a:r>
            <a:r>
              <a:rPr lang="hr-HR" dirty="0" err="1" smtClean="0">
                <a:solidFill>
                  <a:schemeClr val="bg1">
                    <a:lumMod val="95000"/>
                  </a:schemeClr>
                </a:solidFill>
                <a:latin typeface="Bauhaus 93" pitchFamily="82" charset="0"/>
              </a:rPr>
              <a:t>Drozdovski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Bauhaus 93" pitchFamily="82" charset="0"/>
              </a:rPr>
              <a:t> 7.a</a:t>
            </a:r>
            <a:endParaRPr lang="hr-HR" dirty="0">
              <a:solidFill>
                <a:schemeClr val="bg1">
                  <a:lumMod val="95000"/>
                </a:schemeClr>
              </a:solidFill>
              <a:latin typeface="Bauhaus 93" pitchFamily="82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214546" y="1357298"/>
            <a:ext cx="4924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Hrvatski otoci</a:t>
            </a:r>
            <a:endParaRPr lang="hr-H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7772400" cy="1362075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Otok </a:t>
            </a:r>
            <a:r>
              <a:rPr lang="hr-HR" sz="3200" dirty="0">
                <a:solidFill>
                  <a:srgbClr val="FF0000"/>
                </a:solidFill>
              </a:rPr>
              <a:t>Rab</a:t>
            </a:r>
            <a:r>
              <a:rPr lang="hr-HR" sz="3200" dirty="0" smtClean="0">
                <a:solidFill>
                  <a:srgbClr val="FF0000"/>
                </a:solidFill>
              </a:rPr>
              <a:t> sa susjednim otočićima čini rapsku otočnu skupinu koja se, smještena na </a:t>
            </a:r>
            <a:r>
              <a:rPr lang="hr-HR" sz="3200" dirty="0" smtClean="0">
                <a:solidFill>
                  <a:srgbClr val="FF0000"/>
                </a:solidFill>
                <a:hlinkClick r:id="rId3" tooltip="Kvarner"/>
              </a:rPr>
              <a:t>kvarnerskom</a:t>
            </a:r>
            <a:r>
              <a:rPr lang="hr-HR" sz="3200" dirty="0" smtClean="0">
                <a:solidFill>
                  <a:srgbClr val="FF0000"/>
                </a:solidFill>
              </a:rPr>
              <a:t> prostoru, nalazi na izuzetno povoljnom geografsko-prometnom i geografsko-turističkom položaju u odnosu na europsko i domaće turističko tržište.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7772400" cy="1500187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  <a:latin typeface="Matura MT Script Capitals" pitchFamily="66" charset="0"/>
              </a:rPr>
              <a:t>Rab</a:t>
            </a:r>
            <a:endParaRPr lang="hr-HR" sz="6000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72400" cy="1362075"/>
          </a:xfrm>
        </p:spPr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               Stanislava </a:t>
            </a:r>
            <a:br>
              <a:rPr lang="hr-HR" dirty="0" smtClean="0">
                <a:solidFill>
                  <a:srgbClr val="92D050"/>
                </a:solidFill>
              </a:rPr>
            </a:b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smtClean="0">
                <a:solidFill>
                  <a:srgbClr val="92D050"/>
                </a:solidFill>
              </a:rPr>
              <a:t>          </a:t>
            </a:r>
            <a:r>
              <a:rPr lang="hr-HR" dirty="0" err="1" smtClean="0">
                <a:solidFill>
                  <a:srgbClr val="92D050"/>
                </a:solidFill>
              </a:rPr>
              <a:t>Drozdovski</a:t>
            </a:r>
            <a:r>
              <a:rPr lang="hr-HR" dirty="0" smtClean="0">
                <a:solidFill>
                  <a:srgbClr val="92D050"/>
                </a:solidFill>
              </a:rPr>
              <a:t> 7.a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7772400" cy="1500187"/>
          </a:xfrm>
        </p:spPr>
        <p:txBody>
          <a:bodyPr>
            <a:normAutofit/>
          </a:bodyPr>
          <a:lstStyle/>
          <a:p>
            <a:r>
              <a:rPr lang="hr-HR" sz="8000" dirty="0" smtClean="0">
                <a:solidFill>
                  <a:srgbClr val="92D050"/>
                </a:solidFill>
              </a:rPr>
              <a:t>Kraj…</a:t>
            </a:r>
            <a:endParaRPr lang="hr-HR" sz="8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7915276" cy="214789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rgbClr val="92D050"/>
                </a:solidFill>
                <a:latin typeface="Ravie" pitchFamily="82" charset="0"/>
              </a:rPr>
              <a:t>Otok Krk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 je, uz susjedni otok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4" tooltip="Cres"/>
              </a:rPr>
              <a:t>Cres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, najveći (405,78 km²) otok u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5" tooltip="Jadransko more"/>
              </a:rPr>
              <a:t>Jadranskom moru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 i ujedno najveći otok u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6" tooltip="Republika Hrvatska"/>
              </a:rPr>
              <a:t>Republici Hrvatskoj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. Otok Krk najsjeverniji je otok u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7" tooltip="Sredozemno more"/>
              </a:rPr>
              <a:t>Sredozemlju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, isključujući male i nenaseljene otočiće uz zapadnu obalu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8" tooltip="Istra"/>
              </a:rPr>
              <a:t>Istre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 i uz sjevernojadransku obalu 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  <a:hlinkClick r:id="rId9" tooltip="Italija"/>
              </a:rPr>
              <a:t>Italije</a:t>
            </a:r>
            <a:r>
              <a:rPr lang="hr-HR" sz="2800" dirty="0" smtClean="0">
                <a:solidFill>
                  <a:srgbClr val="92D050"/>
                </a:solidFill>
                <a:latin typeface="Ravie" pitchFamily="82" charset="0"/>
              </a:rPr>
              <a:t>.</a:t>
            </a:r>
            <a:endParaRPr lang="hr-HR" sz="28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7772400" cy="150018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KRK</a:t>
            </a:r>
            <a:endParaRPr lang="hr-HR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7772400" cy="1362075"/>
          </a:xfrm>
        </p:spPr>
        <p:txBody>
          <a:bodyPr>
            <a:noAutofit/>
          </a:bodyPr>
          <a:lstStyle/>
          <a:p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Otok Krk pripada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Kvarner"/>
              </a:rPr>
              <a:t>Kvarnerskoj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skupini otoka smještenoj u sjevernom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Jadran"/>
              </a:rPr>
              <a:t>Jadranu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između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Poluotok"/>
              </a:rPr>
              <a:t>poluotoka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Istra"/>
              </a:rPr>
              <a:t>Istre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zapadu te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Hrvatsko Primorje"/>
              </a:rPr>
              <a:t>Hrvatskog Primorja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istoku. Okružen je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Vinodol"/>
              </a:rPr>
              <a:t>Vinodolskim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kanalom s istočne,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Rijeka"/>
              </a:rPr>
              <a:t>Riječkim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zaljevom sa sjeverozapadne i 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Kvarnerić"/>
              </a:rPr>
              <a:t>Kvarnerićem</a:t>
            </a:r>
            <a:r>
              <a:rPr lang="vi-VN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jugozapadne strane. Trokutastog je oblika ili točnije oblika nepravilnog četverokuta</a:t>
            </a:r>
            <a:endParaRPr lang="hr-HR" sz="24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7772400" cy="1500187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92D050"/>
                </a:solidFill>
                <a:latin typeface="Ravie" pitchFamily="82" charset="0"/>
              </a:rPr>
              <a:t>Smještaj:</a:t>
            </a:r>
            <a:endParaRPr lang="hr-HR" sz="3600" dirty="0">
              <a:solidFill>
                <a:srgbClr val="92D050"/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92D050"/>
                </a:solidFill>
              </a:rPr>
              <a:t>Brač</a:t>
            </a:r>
            <a:r>
              <a:rPr lang="hr-HR" dirty="0" smtClean="0">
                <a:solidFill>
                  <a:srgbClr val="92D050"/>
                </a:solidFill>
              </a:rPr>
              <a:t> (</a:t>
            </a:r>
            <a:r>
              <a:rPr lang="hr-HR" dirty="0" smtClean="0">
                <a:solidFill>
                  <a:srgbClr val="92D050"/>
                </a:solidFill>
                <a:hlinkClick r:id="rId3" tooltip="Latinski"/>
              </a:rPr>
              <a:t>latinski</a:t>
            </a:r>
            <a:r>
              <a:rPr lang="hr-HR" dirty="0" smtClean="0">
                <a:solidFill>
                  <a:srgbClr val="92D050"/>
                </a:solidFill>
              </a:rPr>
              <a:t> </a:t>
            </a:r>
            <a:r>
              <a:rPr lang="hr-HR" i="1" dirty="0" err="1" smtClean="0">
                <a:solidFill>
                  <a:srgbClr val="92D050"/>
                </a:solidFill>
              </a:rPr>
              <a:t>Bretia</a:t>
            </a:r>
            <a:r>
              <a:rPr lang="hr-HR" dirty="0" smtClean="0">
                <a:solidFill>
                  <a:srgbClr val="92D050"/>
                </a:solidFill>
              </a:rPr>
              <a:t>, </a:t>
            </a:r>
            <a:r>
              <a:rPr lang="hr-HR" i="1" dirty="0" err="1" smtClean="0">
                <a:solidFill>
                  <a:srgbClr val="92D050"/>
                </a:solidFill>
              </a:rPr>
              <a:t>Brattia</a:t>
            </a:r>
            <a:r>
              <a:rPr lang="hr-HR" dirty="0" smtClean="0">
                <a:solidFill>
                  <a:srgbClr val="92D050"/>
                </a:solidFill>
              </a:rPr>
              <a:t>; </a:t>
            </a:r>
            <a:r>
              <a:rPr lang="hr-HR" i="1" dirty="0" smtClean="0">
                <a:solidFill>
                  <a:srgbClr val="92D050"/>
                </a:solidFill>
              </a:rPr>
              <a:t>talijanski</a:t>
            </a:r>
            <a:r>
              <a:rPr lang="hr-HR" dirty="0" smtClean="0">
                <a:solidFill>
                  <a:srgbClr val="92D050"/>
                </a:solidFill>
              </a:rPr>
              <a:t> </a:t>
            </a:r>
            <a:r>
              <a:rPr lang="hr-HR" i="1" dirty="0" err="1" smtClean="0">
                <a:solidFill>
                  <a:srgbClr val="92D050"/>
                </a:solidFill>
              </a:rPr>
              <a:t>Brazza</a:t>
            </a:r>
            <a:r>
              <a:rPr lang="hr-HR" dirty="0" smtClean="0">
                <a:solidFill>
                  <a:srgbClr val="92D050"/>
                </a:solidFill>
              </a:rPr>
              <a:t>) je otok u </a:t>
            </a:r>
            <a:r>
              <a:rPr lang="hr-HR" dirty="0" smtClean="0">
                <a:solidFill>
                  <a:srgbClr val="92D050"/>
                </a:solidFill>
                <a:hlinkClick r:id="rId4" tooltip="Hrvatska"/>
              </a:rPr>
              <a:t>Hrvatskoj</a:t>
            </a:r>
            <a:r>
              <a:rPr lang="hr-HR" dirty="0" smtClean="0">
                <a:solidFill>
                  <a:srgbClr val="92D050"/>
                </a:solidFill>
              </a:rPr>
              <a:t> u </a:t>
            </a:r>
            <a:r>
              <a:rPr lang="hr-HR" dirty="0" smtClean="0">
                <a:solidFill>
                  <a:srgbClr val="92D050"/>
                </a:solidFill>
                <a:hlinkClick r:id="rId5" tooltip="Jadransko more"/>
              </a:rPr>
              <a:t>Jadranskom moru</a:t>
            </a:r>
            <a:r>
              <a:rPr lang="hr-HR" dirty="0" smtClean="0">
                <a:solidFill>
                  <a:srgbClr val="92D050"/>
                </a:solidFill>
              </a:rPr>
              <a:t> ispred </a:t>
            </a:r>
            <a:r>
              <a:rPr lang="hr-HR" dirty="0" smtClean="0">
                <a:solidFill>
                  <a:srgbClr val="92D050"/>
                </a:solidFill>
                <a:hlinkClick r:id="rId6" tooltip="Split"/>
              </a:rPr>
              <a:t>Splita</a:t>
            </a:r>
            <a:r>
              <a:rPr lang="hr-HR" dirty="0" smtClean="0">
                <a:solidFill>
                  <a:srgbClr val="92D050"/>
                </a:solidFill>
              </a:rPr>
              <a:t>. Sa površinom od 396 km</a:t>
            </a:r>
            <a:r>
              <a:rPr lang="hr-HR" baseline="30000" dirty="0" smtClean="0">
                <a:solidFill>
                  <a:srgbClr val="92D050"/>
                </a:solidFill>
              </a:rPr>
              <a:t>2</a:t>
            </a:r>
            <a:r>
              <a:rPr lang="hr-HR" dirty="0" smtClean="0">
                <a:solidFill>
                  <a:srgbClr val="92D050"/>
                </a:solidFill>
              </a:rPr>
              <a:t>, to je najveći otok </a:t>
            </a:r>
            <a:r>
              <a:rPr lang="hr-HR" dirty="0" smtClean="0">
                <a:solidFill>
                  <a:srgbClr val="92D050"/>
                </a:solidFill>
                <a:hlinkClick r:id="rId7" tooltip="Dalmacija"/>
              </a:rPr>
              <a:t>Dalmacije</a:t>
            </a:r>
            <a:r>
              <a:rPr lang="hr-HR" dirty="0" smtClean="0">
                <a:solidFill>
                  <a:srgbClr val="92D050"/>
                </a:solidFill>
              </a:rPr>
              <a:t> i treći najveći otok Jadranskog mora.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71538" y="500042"/>
            <a:ext cx="7772400" cy="1500187"/>
          </a:xfrm>
        </p:spPr>
        <p:txBody>
          <a:bodyPr>
            <a:normAutofit/>
          </a:bodyPr>
          <a:lstStyle/>
          <a:p>
            <a:r>
              <a:rPr lang="hr-HR" sz="8000" dirty="0" smtClean="0"/>
              <a:t>          </a:t>
            </a:r>
            <a:r>
              <a:rPr lang="hr-HR" sz="8000" dirty="0" smtClean="0">
                <a:solidFill>
                  <a:srgbClr val="92D050"/>
                </a:solidFill>
                <a:latin typeface="Informal Roman" pitchFamily="66" charset="0"/>
              </a:rPr>
              <a:t>Brač</a:t>
            </a:r>
            <a:endParaRPr lang="hr-HR" sz="8000" dirty="0">
              <a:solidFill>
                <a:srgbClr val="92D050"/>
              </a:solidFill>
              <a:latin typeface="Informal Roman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7772400" cy="1362075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92D050"/>
                </a:solidFill>
              </a:rPr>
              <a:t>Brač je najveći </a:t>
            </a:r>
            <a:r>
              <a:rPr lang="hr-HR" sz="2800" dirty="0" smtClean="0">
                <a:solidFill>
                  <a:srgbClr val="92D050"/>
                </a:solidFill>
                <a:hlinkClick r:id="rId3" tooltip="Srednjodalmatinski otoci (stranica ne postoji)"/>
              </a:rPr>
              <a:t>srednjodalmatinski otok</a:t>
            </a:r>
            <a:r>
              <a:rPr lang="hr-HR" sz="2800" dirty="0" smtClean="0">
                <a:solidFill>
                  <a:srgbClr val="92D050"/>
                </a:solidFill>
              </a:rPr>
              <a:t>. Dug je oko 40 km, a širok prosječno 12 km. S ukupnom površinom od 395 </a:t>
            </a:r>
            <a:r>
              <a:rPr lang="hr-HR" sz="2800" dirty="0" smtClean="0">
                <a:solidFill>
                  <a:srgbClr val="92D050"/>
                </a:solidFill>
                <a:hlinkClick r:id="rId4" tooltip="Km²"/>
              </a:rPr>
              <a:t>km²</a:t>
            </a:r>
            <a:r>
              <a:rPr lang="hr-HR" sz="2800" dirty="0" smtClean="0">
                <a:solidFill>
                  <a:srgbClr val="92D050"/>
                </a:solidFill>
              </a:rPr>
              <a:t> je treći otok po veličini na Jadranu. Od kopna je </a:t>
            </a:r>
            <a:r>
              <a:rPr lang="hr-HR" sz="2800" dirty="0" smtClean="0">
                <a:solidFill>
                  <a:srgbClr val="92D050"/>
                </a:solidFill>
                <a:hlinkClick r:id="rId5" tooltip="Brački kanal"/>
              </a:rPr>
              <a:t>Bračkim kanalom</a:t>
            </a:r>
            <a:r>
              <a:rPr lang="hr-HR" sz="2800" dirty="0" smtClean="0">
                <a:solidFill>
                  <a:srgbClr val="92D050"/>
                </a:solidFill>
              </a:rPr>
              <a:t> (najveće dubine 78m) udaljen 6 do 13 km. Prema zapadu je od otoka </a:t>
            </a:r>
            <a:r>
              <a:rPr lang="hr-HR" sz="2800" dirty="0" smtClean="0">
                <a:solidFill>
                  <a:srgbClr val="92D050"/>
                </a:solidFill>
                <a:hlinkClick r:id="rId6" tooltip="Šolta"/>
              </a:rPr>
              <a:t>Šolte</a:t>
            </a:r>
            <a:r>
              <a:rPr lang="hr-HR" sz="2800" dirty="0" smtClean="0">
                <a:solidFill>
                  <a:srgbClr val="92D050"/>
                </a:solidFill>
              </a:rPr>
              <a:t> odvojen </a:t>
            </a:r>
            <a:r>
              <a:rPr lang="hr-HR" sz="2800" dirty="0" smtClean="0">
                <a:solidFill>
                  <a:srgbClr val="92D050"/>
                </a:solidFill>
                <a:hlinkClick r:id="rId7" tooltip="Splitska vrata"/>
              </a:rPr>
              <a:t>Splitskim vratima</a:t>
            </a:r>
            <a:r>
              <a:rPr lang="hr-HR" sz="2800" dirty="0" smtClean="0">
                <a:solidFill>
                  <a:srgbClr val="92D050"/>
                </a:solidFill>
              </a:rPr>
              <a:t>, a prema jugu od otoka </a:t>
            </a:r>
            <a:r>
              <a:rPr lang="hr-HR" sz="2800" dirty="0" smtClean="0">
                <a:solidFill>
                  <a:srgbClr val="92D050"/>
                </a:solidFill>
                <a:hlinkClick r:id="rId8" tooltip="Hvar"/>
              </a:rPr>
              <a:t>Hvara</a:t>
            </a:r>
            <a:r>
              <a:rPr lang="hr-HR" sz="2800" dirty="0" smtClean="0">
                <a:solidFill>
                  <a:srgbClr val="92D050"/>
                </a:solidFill>
              </a:rPr>
              <a:t> </a:t>
            </a:r>
            <a:r>
              <a:rPr lang="hr-HR" sz="2800" dirty="0" smtClean="0">
                <a:solidFill>
                  <a:srgbClr val="92D050"/>
                </a:solidFill>
                <a:hlinkClick r:id="rId9" tooltip="Hvarski kanal"/>
              </a:rPr>
              <a:t>Hvarskim kanalom</a:t>
            </a:r>
            <a:r>
              <a:rPr lang="hr-HR" sz="2800" dirty="0" smtClean="0">
                <a:solidFill>
                  <a:srgbClr val="92D050"/>
                </a:solidFill>
              </a:rPr>
              <a:t> (dubine 91 m).</a:t>
            </a:r>
            <a:endParaRPr lang="hr-HR" sz="2800" dirty="0">
              <a:solidFill>
                <a:srgbClr val="92D05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7772400" cy="1500187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92D050"/>
                </a:solidFill>
                <a:latin typeface="Vladimir Script" pitchFamily="66" charset="0"/>
              </a:rPr>
              <a:t>Smještaj:</a:t>
            </a:r>
            <a:endParaRPr lang="hr-HR" sz="5400" dirty="0">
              <a:solidFill>
                <a:srgbClr val="92D050"/>
              </a:solidFill>
              <a:latin typeface="Vladimir Script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7772400" cy="1362075"/>
          </a:xfrm>
        </p:spPr>
        <p:txBody>
          <a:bodyPr>
            <a:noAutofit/>
          </a:bodyPr>
          <a:lstStyle/>
          <a:p>
            <a:r>
              <a:rPr lang="hr-HR" sz="3600" i="1" dirty="0">
                <a:solidFill>
                  <a:srgbClr val="92D050"/>
                </a:solidFill>
                <a:latin typeface="Ravie" pitchFamily="82" charset="0"/>
              </a:rPr>
              <a:t>Cres</a:t>
            </a:r>
            <a:r>
              <a:rPr lang="hr-HR" sz="3600" i="1" dirty="0" smtClean="0">
                <a:solidFill>
                  <a:srgbClr val="92D050"/>
                </a:solidFill>
                <a:latin typeface="Ravie" pitchFamily="82" charset="0"/>
              </a:rPr>
              <a:t> je najveći (405,78 km2), a poslije otoka </a:t>
            </a:r>
            <a:r>
              <a:rPr lang="hr-HR" sz="3600" i="1" dirty="0" smtClean="0">
                <a:solidFill>
                  <a:srgbClr val="92D050"/>
                </a:solidFill>
                <a:latin typeface="Ravie" pitchFamily="82" charset="0"/>
                <a:hlinkClick r:id="rId3" tooltip="Hvar"/>
              </a:rPr>
              <a:t>Hvara</a:t>
            </a:r>
            <a:r>
              <a:rPr lang="hr-HR" sz="3600" i="1" dirty="0" smtClean="0">
                <a:solidFill>
                  <a:srgbClr val="92D050"/>
                </a:solidFill>
                <a:latin typeface="Ravie" pitchFamily="82" charset="0"/>
              </a:rPr>
              <a:t> i najdulji hrvatski otok. Dug je 66 km, a u najširem dijelu širok 12 km. Otok se pruža u pravcu sjever-jug.</a:t>
            </a:r>
            <a:endParaRPr lang="hr-HR" sz="3600" i="1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7772400" cy="1500187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92D050"/>
                </a:solidFill>
                <a:latin typeface="Informal Roman" pitchFamily="66" charset="0"/>
              </a:rPr>
              <a:t>Cres !!!</a:t>
            </a:r>
            <a:endParaRPr lang="hr-HR" sz="7200" dirty="0">
              <a:solidFill>
                <a:srgbClr val="92D050"/>
              </a:solidFill>
              <a:latin typeface="Informal Roman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7772400" cy="1362075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Svojim sjevernim krajem zatvara 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  <a:hlinkClick r:id="rId3" tooltip="Kvarnerski zaljev"/>
              </a:rPr>
              <a:t>Kvarnerski zaljev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. Zapadno i sjeverozapadno od njega se nalazi poluotok 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  <a:hlinkClick r:id="rId4" tooltip="Istra"/>
              </a:rPr>
              <a:t>Istra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, a na istoku i sjeveroistoku otok 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  <a:hlinkClick r:id="rId5" tooltip="Krk"/>
              </a:rPr>
              <a:t>Krk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. Cres je nekad u povijesti bio povezan s otokom 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  <a:hlinkClick r:id="rId6" tooltip="Lošinj"/>
              </a:rPr>
              <a:t>Lošinjem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 tankom 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  <a:hlinkClick r:id="rId7" tooltip="Prevlaka"/>
              </a:rPr>
              <a:t>prevlakom</a:t>
            </a:r>
            <a:r>
              <a:rPr lang="hr-HR" sz="2800" dirty="0" smtClean="0">
                <a:solidFill>
                  <a:srgbClr val="92D050"/>
                </a:solidFill>
                <a:latin typeface="Forte" pitchFamily="66" charset="0"/>
              </a:rPr>
              <a:t>, a kasnije je prokopan kanal kojim su otoci odvojeni.</a:t>
            </a:r>
            <a:endParaRPr lang="hr-HR" sz="2800" dirty="0">
              <a:solidFill>
                <a:srgbClr val="92D050"/>
              </a:solidFill>
              <a:latin typeface="Forte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7772400" cy="1500187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92D050"/>
                </a:solidFill>
                <a:latin typeface="Algerian" pitchFamily="82" charset="0"/>
              </a:rPr>
              <a:t>Zemljovid:</a:t>
            </a:r>
            <a:endParaRPr lang="hr-HR" sz="4000" dirty="0">
              <a:solidFill>
                <a:srgbClr val="92D05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Viner Hand ITC" pitchFamily="66" charset="0"/>
              </a:rPr>
              <a:t>Hvar je 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  <a:hlinkClick r:id="rId3" tooltip="Otok"/>
              </a:rPr>
              <a:t>otok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</a:rPr>
              <a:t> u 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  <a:hlinkClick r:id="rId4" tooltip="Hrvatska"/>
              </a:rPr>
              <a:t>Hrvatskoj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</a:rPr>
              <a:t>, ispred istočne obale 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  <a:hlinkClick r:id="rId5" tooltip="Hrvatski jadran"/>
              </a:rPr>
              <a:t>Jadranskog mora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</a:rPr>
              <a:t>. Pripada skupini 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  <a:hlinkClick r:id="rId6" tooltip="Srednjodalmatinski otoci (stranica ne postoji)"/>
              </a:rPr>
              <a:t>Srednjodalmatinskih otoka</a:t>
            </a:r>
            <a:r>
              <a:rPr lang="hr-HR" dirty="0" smtClean="0">
                <a:solidFill>
                  <a:srgbClr val="92D050"/>
                </a:solidFill>
                <a:latin typeface="Viner Hand ITC" pitchFamily="66" charset="0"/>
              </a:rPr>
              <a:t>.</a:t>
            </a:r>
            <a:endParaRPr lang="hr-HR" dirty="0">
              <a:solidFill>
                <a:srgbClr val="92D050"/>
              </a:solidFill>
              <a:latin typeface="Viner Hand ITC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772400" cy="1500187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92D050"/>
                </a:solidFill>
                <a:latin typeface="Informal Roman" pitchFamily="66" charset="0"/>
              </a:rPr>
              <a:t>Hvar:</a:t>
            </a:r>
            <a:endParaRPr lang="hr-HR" sz="7200" dirty="0">
              <a:solidFill>
                <a:srgbClr val="92D050"/>
              </a:solidFill>
              <a:latin typeface="Informal Roman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sz="3100" dirty="0" smtClean="0">
                <a:solidFill>
                  <a:srgbClr val="92D050"/>
                </a:solidFill>
              </a:rPr>
              <a:t>Hvar pripada grupi srednje-dalmatinskih otoka. Nalazi se u Splitsko-dalmatinskoj županiji, usred skupine otoka koji su dijelom ove županije. Gledano po neposrednom susjedstvu, sjeverno od njega se nalazi otok </a:t>
            </a:r>
            <a:r>
              <a:rPr lang="hr-HR" sz="3100" dirty="0" smtClean="0">
                <a:solidFill>
                  <a:srgbClr val="92D050"/>
                </a:solidFill>
                <a:hlinkClick r:id="rId3" tooltip="Brač"/>
              </a:rPr>
              <a:t>Brač</a:t>
            </a:r>
            <a:r>
              <a:rPr lang="hr-HR" sz="3100" dirty="0" smtClean="0">
                <a:solidFill>
                  <a:srgbClr val="92D050"/>
                </a:solidFill>
              </a:rPr>
              <a:t>, a južno od njega se nalaze </a:t>
            </a:r>
            <a:r>
              <a:rPr lang="hr-HR" sz="3100" dirty="0" err="1" smtClean="0">
                <a:solidFill>
                  <a:srgbClr val="92D050"/>
                </a:solidFill>
                <a:hlinkClick r:id="rId4" tooltip="Šćedro"/>
              </a:rPr>
              <a:t>Šćedro</a:t>
            </a:r>
            <a:r>
              <a:rPr lang="hr-HR" sz="3100" dirty="0" smtClean="0">
                <a:solidFill>
                  <a:srgbClr val="92D050"/>
                </a:solidFill>
              </a:rPr>
              <a:t> (od kojeg ga dijeli </a:t>
            </a:r>
            <a:r>
              <a:rPr lang="hr-HR" sz="3100" dirty="0" err="1" smtClean="0">
                <a:solidFill>
                  <a:srgbClr val="92D050"/>
                </a:solidFill>
                <a:hlinkClick r:id="rId5" tooltip="Šćedorski kanal"/>
              </a:rPr>
              <a:t>Šćedorski</a:t>
            </a:r>
            <a:r>
              <a:rPr lang="hr-HR" sz="3100" dirty="0" smtClean="0">
                <a:solidFill>
                  <a:srgbClr val="92D050"/>
                </a:solidFill>
                <a:hlinkClick r:id="rId5" tooltip="Šćedorski kanal"/>
              </a:rPr>
              <a:t> kanal</a:t>
            </a:r>
            <a:r>
              <a:rPr lang="hr-HR" sz="3100" dirty="0" smtClean="0">
                <a:solidFill>
                  <a:srgbClr val="92D050"/>
                </a:solidFill>
              </a:rPr>
              <a:t>), </a:t>
            </a:r>
            <a:r>
              <a:rPr lang="hr-HR" sz="3100" dirty="0" smtClean="0">
                <a:solidFill>
                  <a:srgbClr val="92D050"/>
                </a:solidFill>
                <a:hlinkClick r:id="rId6" tooltip="Vis"/>
              </a:rPr>
              <a:t>Vis</a:t>
            </a:r>
            <a:r>
              <a:rPr lang="hr-HR" sz="3100" dirty="0" smtClean="0">
                <a:solidFill>
                  <a:srgbClr val="92D050"/>
                </a:solidFill>
              </a:rPr>
              <a:t> (više prema jugozapadu), </a:t>
            </a:r>
            <a:r>
              <a:rPr lang="hr-HR" sz="3100" dirty="0" smtClean="0">
                <a:solidFill>
                  <a:srgbClr val="92D050"/>
                </a:solidFill>
                <a:hlinkClick r:id="rId7" tooltip="Paklinski otoci"/>
              </a:rPr>
              <a:t>Paklinski otoci</a:t>
            </a:r>
            <a:r>
              <a:rPr lang="hr-HR" sz="3100" dirty="0" smtClean="0">
                <a:solidFill>
                  <a:srgbClr val="92D050"/>
                </a:solidFill>
              </a:rPr>
              <a:t>, </a:t>
            </a:r>
            <a:r>
              <a:rPr lang="hr-HR" sz="3100" dirty="0" smtClean="0">
                <a:solidFill>
                  <a:srgbClr val="92D050"/>
                </a:solidFill>
                <a:hlinkClick r:id="rId8" tooltip="Korčula"/>
              </a:rPr>
              <a:t>Korčula</a:t>
            </a:r>
            <a:r>
              <a:rPr lang="hr-HR" sz="3100" dirty="0" smtClean="0">
                <a:solidFill>
                  <a:srgbClr val="92D050"/>
                </a:solidFill>
              </a:rPr>
              <a:t> i poluotok </a:t>
            </a:r>
            <a:r>
              <a:rPr lang="hr-HR" sz="3100" dirty="0" smtClean="0">
                <a:solidFill>
                  <a:srgbClr val="92D050"/>
                </a:solidFill>
                <a:hlinkClick r:id="rId9" tooltip="Pelješac"/>
              </a:rPr>
              <a:t>Pelješac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772400" cy="1500187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92D050"/>
                </a:solidFill>
                <a:latin typeface="Jokerman" pitchFamily="82" charset="0"/>
              </a:rPr>
              <a:t>Položaj:</a:t>
            </a:r>
            <a:endParaRPr lang="hr-HR" sz="4000" dirty="0">
              <a:solidFill>
                <a:srgbClr val="92D050"/>
              </a:solidFill>
              <a:latin typeface="Jokerman" pitchFamily="8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429</Words>
  <Application>Microsoft Office PowerPoint</Application>
  <PresentationFormat>Prikaz na zaslonu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Krk,Brač,Cres,Hvar,Rab</vt:lpstr>
      <vt:lpstr>Otok Krk je, uz susjedni otok Cres, najveći (405,78 km²) otok u Jadranskom moru i ujedno najveći otok u Republici Hrvatskoj. Otok Krk najsjeverniji je otok u Sredozemlju, isključujući male i nenaseljene otočiće uz zapadnu obalu Istre i uz sjevernojadransku obalu Italije.</vt:lpstr>
      <vt:lpstr>Otok Krk pripada Kvarnerskoj skupini otoka smještenoj u sjevernom Jadranu između poluotoka Istre na zapadu te Hrvatskog Primorja na istoku. Okružen je Vinodolskim kanalom s istočne, Riječkim zaljevom sa sjeverozapadne i Kvarnerićem s jugozapadne strane. Trokutastog je oblika ili točnije oblika nepravilnog četverokuta</vt:lpstr>
      <vt:lpstr>Brač (latinski Bretia, Brattia; talijanski Brazza) je otok u Hrvatskoj u Jadranskom moru ispred Splita. Sa površinom od 396 km2, to je najveći otok Dalmacije i treći najveći otok Jadranskog mora.</vt:lpstr>
      <vt:lpstr>Brač je najveći srednjodalmatinski otok. Dug je oko 40 km, a širok prosječno 12 km. S ukupnom površinom od 395 km² je treći otok po veličini na Jadranu. Od kopna je Bračkim kanalom (najveće dubine 78m) udaljen 6 do 13 km. Prema zapadu je od otoka Šolte odvojen Splitskim vratima, a prema jugu od otoka Hvara Hvarskim kanalom (dubine 91 m).</vt:lpstr>
      <vt:lpstr>Cres je najveći (405,78 km2), a poslije otoka Hvara i najdulji hrvatski otok. Dug je 66 km, a u najširem dijelu širok 12 km. Otok se pruža u pravcu sjever-jug.</vt:lpstr>
      <vt:lpstr>Svojim sjevernim krajem zatvara Kvarnerski zaljev. Zapadno i sjeverozapadno od njega se nalazi poluotok Istra, a na istoku i sjeveroistoku otok Krk. Cres je nekad u povijesti bio povezan s otokom Lošinjem tankom prevlakom, a kasnije je prokopan kanal kojim su otoci odvojeni.</vt:lpstr>
      <vt:lpstr>Hvar je otok u Hrvatskoj, ispred istočne obale Jadranskog mora. Pripada skupini Srednjodalmatinskih otoka.</vt:lpstr>
      <vt:lpstr>Hvar pripada grupi srednje-dalmatinskih otoka. Nalazi se u Splitsko-dalmatinskoj županiji, usred skupine otoka koji su dijelom ove županije. Gledano po neposrednom susjedstvu, sjeverno od njega se nalazi otok Brač, a južno od njega se nalaze Šćedro (od kojeg ga dijeli Šćedorski kanal), Vis (više prema jugozapadu), Paklinski otoci, Korčula i poluotok Pelješac.</vt:lpstr>
      <vt:lpstr>Otok Rab sa susjednim otočićima čini rapsku otočnu skupinu koja se, smještena na kvarnerskom prostoru, nalazi na izuzetno povoljnom geografsko-prometnom i geografsko-turističkom položaju u odnosu na europsko i domaće turističko tržište.</vt:lpstr>
      <vt:lpstr>               Stanislava             Drozdovski 7.a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Krk,Brač,Cres,Hvar,Rab</dc:title>
  <dc:creator>Korisnik</dc:creator>
  <cp:lastModifiedBy>Korisnik</cp:lastModifiedBy>
  <cp:revision>4</cp:revision>
  <dcterms:created xsi:type="dcterms:W3CDTF">2010-10-12T07:45:59Z</dcterms:created>
  <dcterms:modified xsi:type="dcterms:W3CDTF">2010-10-12T08:23:52Z</dcterms:modified>
</cp:coreProperties>
</file>